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192"/>
  </p:notesMasterIdLst>
  <p:handoutMasterIdLst>
    <p:handoutMasterId r:id="rId193"/>
  </p:handoutMasterIdLst>
  <p:sldIdLst>
    <p:sldId id="270" r:id="rId2"/>
    <p:sldId id="419" r:id="rId3"/>
    <p:sldId id="420" r:id="rId4"/>
    <p:sldId id="273" r:id="rId5"/>
    <p:sldId id="274" r:id="rId6"/>
    <p:sldId id="421" r:id="rId7"/>
    <p:sldId id="422" r:id="rId8"/>
    <p:sldId id="423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475" r:id="rId17"/>
    <p:sldId id="290" r:id="rId18"/>
    <p:sldId id="424" r:id="rId19"/>
    <p:sldId id="291" r:id="rId20"/>
    <p:sldId id="292" r:id="rId21"/>
    <p:sldId id="293" r:id="rId22"/>
    <p:sldId id="294" r:id="rId23"/>
    <p:sldId id="295" r:id="rId24"/>
    <p:sldId id="476" r:id="rId25"/>
    <p:sldId id="296" r:id="rId26"/>
    <p:sldId id="297" r:id="rId27"/>
    <p:sldId id="298" r:id="rId28"/>
    <p:sldId id="425" r:id="rId29"/>
    <p:sldId id="460" r:id="rId30"/>
    <p:sldId id="426" r:id="rId31"/>
    <p:sldId id="299" r:id="rId32"/>
    <p:sldId id="428" r:id="rId33"/>
    <p:sldId id="301" r:id="rId34"/>
    <p:sldId id="479" r:id="rId35"/>
    <p:sldId id="478" r:id="rId36"/>
    <p:sldId id="429" r:id="rId37"/>
    <p:sldId id="430" r:id="rId38"/>
    <p:sldId id="302" r:id="rId39"/>
    <p:sldId id="431" r:id="rId40"/>
    <p:sldId id="477" r:id="rId41"/>
    <p:sldId id="304" r:id="rId42"/>
    <p:sldId id="480" r:id="rId43"/>
    <p:sldId id="305" r:id="rId44"/>
    <p:sldId id="481" r:id="rId45"/>
    <p:sldId id="306" r:id="rId46"/>
    <p:sldId id="432" r:id="rId47"/>
    <p:sldId id="307" r:id="rId48"/>
    <p:sldId id="308" r:id="rId49"/>
    <p:sldId id="303" r:id="rId50"/>
    <p:sldId id="309" r:id="rId51"/>
    <p:sldId id="310" r:id="rId52"/>
    <p:sldId id="311" r:id="rId53"/>
    <p:sldId id="312" r:id="rId54"/>
    <p:sldId id="433" r:id="rId55"/>
    <p:sldId id="313" r:id="rId56"/>
    <p:sldId id="461" r:id="rId57"/>
    <p:sldId id="462" r:id="rId58"/>
    <p:sldId id="463" r:id="rId59"/>
    <p:sldId id="314" r:id="rId60"/>
    <p:sldId id="315" r:id="rId61"/>
    <p:sldId id="316" r:id="rId62"/>
    <p:sldId id="464" r:id="rId63"/>
    <p:sldId id="465" r:id="rId64"/>
    <p:sldId id="317" r:id="rId65"/>
    <p:sldId id="318" r:id="rId66"/>
    <p:sldId id="319" r:id="rId67"/>
    <p:sldId id="466" r:id="rId68"/>
    <p:sldId id="320" r:id="rId69"/>
    <p:sldId id="321" r:id="rId70"/>
    <p:sldId id="322" r:id="rId71"/>
    <p:sldId id="323" r:id="rId72"/>
    <p:sldId id="482" r:id="rId73"/>
    <p:sldId id="324" r:id="rId74"/>
    <p:sldId id="325" r:id="rId75"/>
    <p:sldId id="467" r:id="rId76"/>
    <p:sldId id="326" r:id="rId77"/>
    <p:sldId id="468" r:id="rId78"/>
    <p:sldId id="327" r:id="rId79"/>
    <p:sldId id="434" r:id="rId80"/>
    <p:sldId id="328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4" r:id="rId93"/>
    <p:sldId id="435" r:id="rId94"/>
    <p:sldId id="469" r:id="rId95"/>
    <p:sldId id="451" r:id="rId96"/>
    <p:sldId id="470" r:id="rId97"/>
    <p:sldId id="450" r:id="rId98"/>
    <p:sldId id="452" r:id="rId99"/>
    <p:sldId id="453" r:id="rId100"/>
    <p:sldId id="454" r:id="rId101"/>
    <p:sldId id="455" r:id="rId102"/>
    <p:sldId id="456" r:id="rId103"/>
    <p:sldId id="483" r:id="rId104"/>
    <p:sldId id="341" r:id="rId105"/>
    <p:sldId id="437" r:id="rId106"/>
    <p:sldId id="438" r:id="rId107"/>
    <p:sldId id="436" r:id="rId108"/>
    <p:sldId id="342" r:id="rId109"/>
    <p:sldId id="343" r:id="rId110"/>
    <p:sldId id="345" r:id="rId111"/>
    <p:sldId id="346" r:id="rId112"/>
    <p:sldId id="347" r:id="rId113"/>
    <p:sldId id="441" r:id="rId114"/>
    <p:sldId id="442" r:id="rId115"/>
    <p:sldId id="348" r:id="rId116"/>
    <p:sldId id="349" r:id="rId117"/>
    <p:sldId id="350" r:id="rId118"/>
    <p:sldId id="351" r:id="rId119"/>
    <p:sldId id="352" r:id="rId120"/>
    <p:sldId id="353" r:id="rId121"/>
    <p:sldId id="472" r:id="rId122"/>
    <p:sldId id="444" r:id="rId123"/>
    <p:sldId id="439" r:id="rId124"/>
    <p:sldId id="484" r:id="rId125"/>
    <p:sldId id="354" r:id="rId126"/>
    <p:sldId id="471" r:id="rId127"/>
    <p:sldId id="357" r:id="rId128"/>
    <p:sldId id="359" r:id="rId129"/>
    <p:sldId id="360" r:id="rId130"/>
    <p:sldId id="361" r:id="rId131"/>
    <p:sldId id="364" r:id="rId132"/>
    <p:sldId id="365" r:id="rId133"/>
    <p:sldId id="366" r:id="rId134"/>
    <p:sldId id="457" r:id="rId135"/>
    <p:sldId id="458" r:id="rId136"/>
    <p:sldId id="459" r:id="rId137"/>
    <p:sldId id="367" r:id="rId138"/>
    <p:sldId id="368" r:id="rId139"/>
    <p:sldId id="369" r:id="rId140"/>
    <p:sldId id="370" r:id="rId141"/>
    <p:sldId id="473" r:id="rId142"/>
    <p:sldId id="485" r:id="rId143"/>
    <p:sldId id="474" r:id="rId144"/>
    <p:sldId id="446" r:id="rId145"/>
    <p:sldId id="447" r:id="rId146"/>
    <p:sldId id="448" r:id="rId147"/>
    <p:sldId id="372" r:id="rId148"/>
    <p:sldId id="373" r:id="rId149"/>
    <p:sldId id="374" r:id="rId150"/>
    <p:sldId id="375" r:id="rId151"/>
    <p:sldId id="376" r:id="rId152"/>
    <p:sldId id="377" r:id="rId153"/>
    <p:sldId id="378" r:id="rId154"/>
    <p:sldId id="379" r:id="rId155"/>
    <p:sldId id="380" r:id="rId156"/>
    <p:sldId id="381" r:id="rId157"/>
    <p:sldId id="382" r:id="rId158"/>
    <p:sldId id="383" r:id="rId159"/>
    <p:sldId id="384" r:id="rId160"/>
    <p:sldId id="385" r:id="rId161"/>
    <p:sldId id="386" r:id="rId162"/>
    <p:sldId id="387" r:id="rId163"/>
    <p:sldId id="388" r:id="rId164"/>
    <p:sldId id="389" r:id="rId165"/>
    <p:sldId id="390" r:id="rId166"/>
    <p:sldId id="391" r:id="rId167"/>
    <p:sldId id="392" r:id="rId168"/>
    <p:sldId id="393" r:id="rId169"/>
    <p:sldId id="394" r:id="rId170"/>
    <p:sldId id="395" r:id="rId171"/>
    <p:sldId id="396" r:id="rId172"/>
    <p:sldId id="397" r:id="rId173"/>
    <p:sldId id="398" r:id="rId174"/>
    <p:sldId id="399" r:id="rId175"/>
    <p:sldId id="400" r:id="rId176"/>
    <p:sldId id="401" r:id="rId177"/>
    <p:sldId id="402" r:id="rId178"/>
    <p:sldId id="403" r:id="rId179"/>
    <p:sldId id="404" r:id="rId180"/>
    <p:sldId id="410" r:id="rId181"/>
    <p:sldId id="411" r:id="rId182"/>
    <p:sldId id="412" r:id="rId183"/>
    <p:sldId id="413" r:id="rId184"/>
    <p:sldId id="414" r:id="rId185"/>
    <p:sldId id="415" r:id="rId186"/>
    <p:sldId id="416" r:id="rId187"/>
    <p:sldId id="417" r:id="rId188"/>
    <p:sldId id="407" r:id="rId189"/>
    <p:sldId id="408" r:id="rId190"/>
    <p:sldId id="409" r:id="rId191"/>
  </p:sldIdLst>
  <p:sldSz cx="9144000" cy="6858000" type="screen4x3"/>
  <p:notesSz cx="6811963" cy="9939338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z" initials="bz" lastIdx="1" clrIdx="0">
    <p:extLst>
      <p:ext uri="{19B8F6BF-5375-455C-9EA6-DF929625EA0E}">
        <p15:presenceInfo xmlns:p15="http://schemas.microsoft.com/office/powerpoint/2012/main" userId="b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AF"/>
    <a:srgbClr val="008000"/>
    <a:srgbClr val="FF0000"/>
    <a:srgbClr val="009900"/>
    <a:srgbClr val="A47B38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90" autoAdjust="0"/>
    <p:restoredTop sz="85392" autoAdjust="0"/>
  </p:normalViewPr>
  <p:slideViewPr>
    <p:cSldViewPr snapToObjects="1">
      <p:cViewPr varScale="1">
        <p:scale>
          <a:sx n="134" d="100"/>
          <a:sy n="134" d="100"/>
        </p:scale>
        <p:origin x="502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22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6T14:46:59.80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5217123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t" anchorCtr="0" compatLnSpc="1">
            <a:prstTxWarp prst="textNoShape">
              <a:avLst/>
            </a:prstTxWarp>
          </a:bodyPr>
          <a:lstStyle>
            <a:lvl1pPr algn="l" defTabSz="93420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49645" y="1"/>
            <a:ext cx="1462318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t" anchorCtr="0" compatLnSpc="1">
            <a:prstTxWarp prst="textNoShape">
              <a:avLst/>
            </a:prstTxWarp>
          </a:bodyPr>
          <a:lstStyle>
            <a:lvl1pPr algn="r" defTabSz="934207">
              <a:defRPr sz="1300">
                <a:latin typeface="Times New Roman" panose="02020603050405020304" pitchFamily="18" charset="0"/>
              </a:defRPr>
            </a:lvl1pPr>
          </a:lstStyle>
          <a:p>
            <a:fld id="{B8DD1BC6-AC36-4FF9-8238-2532DC363B4C}" type="datetime3">
              <a:rPr lang="en-AU" altLang="zh-CN"/>
              <a:pPr/>
              <a:t>26 November, 2020</a:t>
            </a:fld>
            <a:endParaRPr lang="en-AU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911"/>
            <a:ext cx="5217123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b" anchorCtr="0" compatLnSpc="1">
            <a:prstTxWarp prst="textNoShape">
              <a:avLst/>
            </a:prstTxWarp>
          </a:bodyPr>
          <a:lstStyle>
            <a:lvl1pPr algn="l" defTabSz="93420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49645" y="9442911"/>
            <a:ext cx="1462318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b" anchorCtr="0" compatLnSpc="1">
            <a:prstTxWarp prst="textNoShape">
              <a:avLst/>
            </a:prstTxWarp>
          </a:bodyPr>
          <a:lstStyle>
            <a:lvl1pPr algn="r" defTabSz="934207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3AE3AA9-9C28-45C2-B088-304FC1BDB77A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486238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2054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t" anchorCtr="0" compatLnSpc="1">
            <a:prstTxWarp prst="textNoShape">
              <a:avLst/>
            </a:prstTxWarp>
          </a:bodyPr>
          <a:lstStyle>
            <a:lvl1pPr algn="l" defTabSz="93420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910" y="1"/>
            <a:ext cx="2952054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t" anchorCtr="0" compatLnSpc="1">
            <a:prstTxWarp prst="textNoShape">
              <a:avLst/>
            </a:prstTxWarp>
          </a:bodyPr>
          <a:lstStyle>
            <a:lvl1pPr algn="r" defTabSz="934207">
              <a:defRPr sz="1300">
                <a:latin typeface="Times New Roman" panose="02020603050405020304" pitchFamily="18" charset="0"/>
              </a:defRPr>
            </a:lvl1pPr>
          </a:lstStyle>
          <a:p>
            <a:fld id="{4258AB47-D1CA-4C9D-800D-3A82B0415FE5}" type="datetime3">
              <a:rPr lang="en-AU" altLang="zh-CN"/>
              <a:pPr/>
              <a:t>26 November, 2020</a:t>
            </a:fld>
            <a:endParaRPr lang="en-AU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856" y="4722226"/>
            <a:ext cx="4996252" cy="447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911"/>
            <a:ext cx="2952054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b" anchorCtr="0" compatLnSpc="1">
            <a:prstTxWarp prst="textNoShape">
              <a:avLst/>
            </a:prstTxWarp>
          </a:bodyPr>
          <a:lstStyle>
            <a:lvl1pPr algn="l" defTabSz="93420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910" y="9442911"/>
            <a:ext cx="2952054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b" anchorCtr="0" compatLnSpc="1">
            <a:prstTxWarp prst="textNoShape">
              <a:avLst/>
            </a:prstTxWarp>
          </a:bodyPr>
          <a:lstStyle>
            <a:lvl1pPr algn="r" defTabSz="934207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354F750-5522-44CC-9813-BC273401284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5806895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ACB730E-DC5C-438E-B773-870305A4655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F164723-89EA-402F-8AA8-FA9655CB0175}" type="slidenum">
              <a:rPr lang="en-AU" altLang="zh-CN" sz="1300">
                <a:latin typeface="Times New Roman" panose="02020603050405020304" pitchFamily="18" charset="0"/>
              </a:rPr>
              <a:pPr algn="r"/>
              <a:t>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658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BEEE1AD-0A3C-4936-AA48-0422521C7418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0793F60-1842-4295-A7E0-7388A2ECBF1B}" type="slidenum">
              <a:rPr lang="en-AU" altLang="zh-CN" sz="1300">
                <a:latin typeface="Times New Roman" panose="02020603050405020304" pitchFamily="18" charset="0"/>
              </a:rPr>
              <a:pPr algn="r"/>
              <a:t>10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59215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40F2D0-3263-4D99-9B9A-0091ED69DDE3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0F2E9A-ADA9-443D-978D-D7A7051BC2A2}" type="slidenum">
              <a:rPr lang="en-AU" altLang="zh-CN" sz="1300">
                <a:latin typeface="Times New Roman" panose="02020603050405020304" pitchFamily="18" charset="0"/>
              </a:rPr>
              <a:pPr algn="r"/>
              <a:t>118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012266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18F441B-BFBF-4D20-9EC4-C368EA03E92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F76364-2462-4BE5-8F65-8F35E1009F27}" type="slidenum">
              <a:rPr lang="en-AU" altLang="zh-CN" sz="1300">
                <a:latin typeface="Times New Roman" panose="02020603050405020304" pitchFamily="18" charset="0"/>
              </a:rPr>
              <a:pPr algn="r"/>
              <a:t>119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095716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28AE6D6-2044-4EE2-92AA-DEBC425AE654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A0E596-468D-444A-AA87-BC7FADDB9081}" type="slidenum">
              <a:rPr lang="en-AU" altLang="zh-CN" sz="1300">
                <a:latin typeface="Times New Roman" panose="02020603050405020304" pitchFamily="18" charset="0"/>
              </a:rPr>
              <a:pPr algn="r"/>
              <a:t>120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05660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122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1712931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6907007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28AE6D6-2044-4EE2-92AA-DEBC425AE654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A0E596-468D-444A-AA87-BC7FADDB9081}" type="slidenum">
              <a:rPr lang="en-AU" altLang="zh-CN" sz="1300">
                <a:latin typeface="Times New Roman" panose="02020603050405020304" pitchFamily="18" charset="0"/>
              </a:rPr>
              <a:pPr algn="r"/>
              <a:t>124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612100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D2B4B6-BC00-492E-998E-528F8238066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9A625F-DF00-40BE-AD29-65C1E4474A01}" type="slidenum">
              <a:rPr lang="en-AU" altLang="zh-CN" sz="1300">
                <a:latin typeface="Times New Roman" panose="02020603050405020304" pitchFamily="18" charset="0"/>
              </a:rPr>
              <a:pPr algn="r"/>
              <a:t>125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98456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D2B4B6-BC00-492E-998E-528F8238066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9A625F-DF00-40BE-AD29-65C1E4474A01}" type="slidenum">
              <a:rPr lang="en-AU" altLang="zh-CN" sz="1300">
                <a:latin typeface="Times New Roman" panose="02020603050405020304" pitchFamily="18" charset="0"/>
              </a:rPr>
              <a:pPr algn="r"/>
              <a:t>126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53102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46E7008-78B5-4EB4-8A7B-17077096B2C7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88BAC09-21FC-45F2-AB16-BDE4EB93D795}" type="slidenum">
              <a:rPr lang="en-AU" altLang="zh-CN" sz="1300">
                <a:latin typeface="Times New Roman" panose="02020603050405020304" pitchFamily="18" charset="0"/>
              </a:rPr>
              <a:pPr algn="r"/>
              <a:t>127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6249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FF34E93-1A75-4ABD-8D1E-01BD6F03155D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CB03D49-E0EE-412A-AAD3-C3B9E300CB29}" type="slidenum">
              <a:rPr lang="en-AU" altLang="zh-CN" sz="1300">
                <a:latin typeface="Times New Roman" panose="02020603050405020304" pitchFamily="18" charset="0"/>
              </a:rPr>
              <a:pPr algn="r"/>
              <a:t>128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673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CA1514-BE70-4AA2-93E5-9E646E82A5EC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0655767-7998-4FC8-B047-53FDE60388F9}" type="slidenum">
              <a:rPr lang="en-AU" altLang="zh-CN" sz="1300">
                <a:latin typeface="Times New Roman" panose="02020603050405020304" pitchFamily="18" charset="0"/>
              </a:rPr>
              <a:pPr algn="r"/>
              <a:t>11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22008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5A6672D-61EB-4ABF-BEF3-D2E4E4C09CB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79EF251-30DB-46DA-B66A-CD7D37461746}" type="slidenum">
              <a:rPr lang="en-AU" altLang="zh-CN" sz="1300">
                <a:latin typeface="Times New Roman" panose="02020603050405020304" pitchFamily="18" charset="0"/>
              </a:rPr>
              <a:pPr algn="r"/>
              <a:t>129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995230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anose="02020603050405020304" pitchFamily="18" charset="0"/>
              </a:rPr>
              <a:pPr algn="r"/>
              <a:t>130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8014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C53D92-7794-49B4-89AE-6699B8610362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E6F003A-61B9-4740-B898-7362A1E6C7CA}" type="slidenum">
              <a:rPr lang="en-AU" altLang="zh-CN" sz="1300">
                <a:latin typeface="Times New Roman" panose="02020603050405020304" pitchFamily="18" charset="0"/>
              </a:rPr>
              <a:pPr algn="r"/>
              <a:t>131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14518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90B663-D35F-43E6-A7ED-93D5DB0E287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9625BD-9B46-4DB3-AEAA-19110B1873F3}" type="slidenum">
              <a:rPr lang="en-AU" altLang="zh-CN" sz="1300">
                <a:latin typeface="Times New Roman" panose="02020603050405020304" pitchFamily="18" charset="0"/>
              </a:rPr>
              <a:pPr algn="r"/>
              <a:t>132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087103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3186921-7B3A-42B8-A7F8-C64501032B7F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7389B5-5C66-4CE7-82C5-B68745258952}" type="slidenum">
              <a:rPr lang="en-AU" altLang="zh-CN" sz="1300">
                <a:latin typeface="Times New Roman" panose="02020603050405020304" pitchFamily="18" charset="0"/>
              </a:rPr>
              <a:pPr algn="r"/>
              <a:t>133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23042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anose="02020603050405020304" pitchFamily="18" charset="0"/>
              </a:rPr>
              <a:pPr algn="r"/>
              <a:t>134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74897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FF59F94-2388-48E7-AD5E-57524C1F44A9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11310EF-D076-4DE8-8407-1C2F37A3E53B}" type="slidenum">
              <a:rPr lang="en-AU" altLang="zh-CN" sz="1300">
                <a:latin typeface="Times New Roman" panose="02020603050405020304" pitchFamily="18" charset="0"/>
              </a:rPr>
              <a:pPr algn="r"/>
              <a:t>135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72538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464003C-63BB-4F4C-B3A6-64864FDCCFAE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828EDB-975E-445E-9D8B-D31E8AACBC0C}" type="slidenum">
              <a:rPr lang="en-AU" altLang="zh-CN" sz="1300">
                <a:latin typeface="Times New Roman" panose="02020603050405020304" pitchFamily="18" charset="0"/>
              </a:rPr>
              <a:pPr algn="r"/>
              <a:t>136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783985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20562D7-1A0F-4167-9E16-349DF848617C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806E668-BD0F-4282-BB97-F4B86D2C5818}" type="slidenum">
              <a:rPr lang="en-AU" altLang="zh-CN" sz="1300">
                <a:latin typeface="Times New Roman" panose="02020603050405020304" pitchFamily="18" charset="0"/>
              </a:rPr>
              <a:pPr algn="r"/>
              <a:t>137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054404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095C0A-403C-43FE-A619-3A1FBDB3273D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F56D63-C4AB-43AA-8E10-1E7F0C39C5D0}" type="slidenum">
              <a:rPr lang="en-AU" altLang="zh-CN" sz="1300">
                <a:latin typeface="Times New Roman" panose="02020603050405020304" pitchFamily="18" charset="0"/>
              </a:rPr>
              <a:pPr algn="r"/>
              <a:t>138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5790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6FDCCB3-6BD7-48DE-ABAF-F8FE8D57E61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DD7320-739A-42F8-9B54-AB14305AD3B8}" type="slidenum">
              <a:rPr lang="en-AU" altLang="zh-CN" sz="1300">
                <a:latin typeface="Times New Roman" panose="02020603050405020304" pitchFamily="18" charset="0"/>
              </a:rPr>
              <a:pPr algn="r"/>
              <a:t>12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55002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C1375B0-AC29-419F-A7DF-A966AE20B55E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A44CB9-5179-4E51-98AB-E8D68B7D7051}" type="slidenum">
              <a:rPr lang="en-AU" altLang="zh-CN" sz="1300">
                <a:latin typeface="Times New Roman" panose="02020603050405020304" pitchFamily="18" charset="0"/>
              </a:rPr>
              <a:pPr algn="r"/>
              <a:t>139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88960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A4486EC-92F5-45DD-9407-49D896707D35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353B508-3F57-4C66-AFB2-D0549EC77C29}" type="slidenum">
              <a:rPr lang="en-AU" altLang="zh-CN" sz="1300">
                <a:latin typeface="Times New Roman" panose="02020603050405020304" pitchFamily="18" charset="0"/>
              </a:rPr>
              <a:pPr algn="r"/>
              <a:t>140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88254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141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19425401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142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4084563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97509D1-AAE7-4789-86B2-9CC9BECD53DF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7D53B6-A9B4-4D70-AD92-F37FDF261E0C}" type="slidenum">
              <a:rPr lang="en-AU" altLang="zh-CN" sz="1300">
                <a:latin typeface="Times New Roman" panose="02020603050405020304" pitchFamily="18" charset="0"/>
              </a:rPr>
              <a:pPr algn="r"/>
              <a:t>143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502536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144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9788841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146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6112735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496BD63-C4AC-45D4-A28E-19B8E845DF27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230913-4771-487C-B923-7AD1024A2DFF}" type="slidenum">
              <a:rPr lang="en-AU" altLang="zh-CN" sz="1300">
                <a:latin typeface="Times New Roman" panose="02020603050405020304" pitchFamily="18" charset="0"/>
              </a:rPr>
              <a:pPr algn="r"/>
              <a:t>147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43973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D404D6-1197-45D4-968B-E92424504AB5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9F40AEC-07C1-496B-ADA7-40E1F183C358}" type="slidenum">
              <a:rPr lang="en-AU" altLang="zh-CN" sz="1300">
                <a:latin typeface="Times New Roman" panose="02020603050405020304" pitchFamily="18" charset="0"/>
              </a:rPr>
              <a:pPr algn="r"/>
              <a:t>148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76946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AD1E2A8-78DA-44AA-9425-C5F2A79F90A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C36205D-2097-4A21-B1AC-94528893E3FA}" type="slidenum">
              <a:rPr lang="en-AU" altLang="zh-CN" sz="1300">
                <a:latin typeface="Times New Roman" panose="02020603050405020304" pitchFamily="18" charset="0"/>
              </a:rPr>
              <a:pPr algn="r"/>
              <a:t>149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3167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14B0CFC-52CD-4BAE-A7FA-1472C5A8100D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2A9FFD-BDD1-494D-ACBE-191F73109D93}" type="slidenum">
              <a:rPr lang="en-AU" altLang="zh-CN" sz="1300">
                <a:latin typeface="Times New Roman" panose="02020603050405020304" pitchFamily="18" charset="0"/>
              </a:rPr>
              <a:pPr algn="r"/>
              <a:t>13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07255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D8A3E8D-3669-4A81-AA36-4AD4E11458C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5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D1F3AE7-84A8-4AB0-84F1-10D7DC84BA20}" type="slidenum">
              <a:rPr lang="en-AU" altLang="zh-CN" sz="1300">
                <a:latin typeface="Times New Roman" panose="02020603050405020304" pitchFamily="18" charset="0"/>
              </a:rPr>
              <a:pPr algn="r"/>
              <a:t>150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252098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8B1423F-94FC-4FE9-AA6E-9F8BC68BD727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7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7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BFFEEB-0750-4C7A-814F-3A51606BBE40}" type="slidenum">
              <a:rPr lang="en-AU" altLang="zh-CN" sz="1300">
                <a:latin typeface="Times New Roman" panose="02020603050405020304" pitchFamily="18" charset="0"/>
              </a:rPr>
              <a:pPr algn="r"/>
              <a:t>151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7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423794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50EF860-96CB-48B3-BB47-BD1476E78968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F2A457-698F-4845-8EF6-5395243E2A8A}" type="slidenum">
              <a:rPr lang="en-AU" altLang="zh-CN" sz="1300">
                <a:latin typeface="Times New Roman" panose="02020603050405020304" pitchFamily="18" charset="0"/>
              </a:rPr>
              <a:pPr algn="r"/>
              <a:t>152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610144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7DDFCEC-5C5F-41C1-8921-EFB075A124A3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21A368B-E59B-4AA7-90EA-32A62DD402F8}" type="slidenum">
              <a:rPr lang="en-AU" altLang="zh-CN" sz="1300">
                <a:latin typeface="Times New Roman" panose="02020603050405020304" pitchFamily="18" charset="0"/>
              </a:rPr>
              <a:pPr algn="r"/>
              <a:t>153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07163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A8BCDC-DFCC-4FF8-ACCF-1F8981EAD5E8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F2901C-421D-4897-897F-B961A0E038CA}" type="slidenum">
              <a:rPr lang="en-AU" altLang="zh-CN" sz="1300">
                <a:latin typeface="Times New Roman" panose="02020603050405020304" pitchFamily="18" charset="0"/>
              </a:rPr>
              <a:pPr algn="r"/>
              <a:t>154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15095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8ADE0CD-116E-4E12-8876-D327F533A382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3EE71D-0415-4E5C-863B-D204086EF528}" type="slidenum">
              <a:rPr lang="en-AU" altLang="zh-CN" sz="1300">
                <a:latin typeface="Times New Roman" panose="02020603050405020304" pitchFamily="18" charset="0"/>
              </a:rPr>
              <a:pPr algn="r"/>
              <a:t>155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205148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89A8091-FCC6-4411-A0D9-D92E3DCE03AA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6741475-53C8-4474-B6A5-DB26AFC7BFFE}" type="slidenum">
              <a:rPr lang="en-AU" altLang="zh-CN" sz="1300">
                <a:latin typeface="Times New Roman" panose="02020603050405020304" pitchFamily="18" charset="0"/>
              </a:rPr>
              <a:pPr algn="r"/>
              <a:t>156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27827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52EC73-FD08-4102-8365-B359B0AE2CE4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A1E433-E67F-424B-90E1-6CF5B9344B96}" type="slidenum">
              <a:rPr lang="en-AU" altLang="zh-CN" sz="1300">
                <a:latin typeface="Times New Roman" panose="02020603050405020304" pitchFamily="18" charset="0"/>
              </a:rPr>
              <a:pPr algn="r"/>
              <a:t>157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44198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79C6DA0-7840-48A6-8B26-FAD5B6D584CD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5DBE36C-ABEB-4907-BE78-9CE50EF3E8FD}" type="slidenum">
              <a:rPr lang="en-AU" altLang="zh-CN" sz="1300">
                <a:latin typeface="Times New Roman" panose="02020603050405020304" pitchFamily="18" charset="0"/>
              </a:rPr>
              <a:pPr algn="r"/>
              <a:t>158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43543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960B29-4133-47BA-B44E-FA7906FE74C8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8830092-9A09-4F8A-9A0D-883414297191}" type="slidenum">
              <a:rPr lang="en-AU" altLang="zh-CN" sz="1300">
                <a:latin typeface="Times New Roman" panose="02020603050405020304" pitchFamily="18" charset="0"/>
              </a:rPr>
              <a:pPr algn="r"/>
              <a:t>159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5810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F3F6BD6-239C-4D65-B9FF-59EF29996968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2A9ACE-712D-4676-ADC6-7776C6AA8B29}" type="slidenum">
              <a:rPr lang="en-AU" altLang="zh-CN" sz="1300">
                <a:latin typeface="Times New Roman" panose="02020603050405020304" pitchFamily="18" charset="0"/>
              </a:rPr>
              <a:pPr algn="r"/>
              <a:t>14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425452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4A73852-C7F8-42DE-AD88-CE9B62884E39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53410BE-D344-4041-831D-E3F8A9DFFFDC}" type="slidenum">
              <a:rPr lang="en-AU" altLang="zh-CN" sz="1300">
                <a:latin typeface="Times New Roman" panose="02020603050405020304" pitchFamily="18" charset="0"/>
              </a:rPr>
              <a:pPr algn="r"/>
              <a:t>160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274877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D2D3B3-9B14-4732-BC72-4E4B5089071E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8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8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8347E68-2BF5-4FCA-BF39-1C9A3DF177E8}" type="slidenum">
              <a:rPr lang="en-AU" altLang="zh-CN" sz="1300">
                <a:latin typeface="Times New Roman" panose="02020603050405020304" pitchFamily="18" charset="0"/>
              </a:rPr>
              <a:pPr algn="r"/>
              <a:t>161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8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949455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9F910F-312B-4772-AF46-1FAAD30D1F0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0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0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4673E52-4809-40C3-B927-3E333991F1D2}" type="slidenum">
              <a:rPr lang="en-AU" altLang="zh-CN" sz="1300">
                <a:latin typeface="Times New Roman" panose="02020603050405020304" pitchFamily="18" charset="0"/>
              </a:rPr>
              <a:pPr algn="r"/>
              <a:t>162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0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227860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4C18930-B4B0-4E2D-8A72-EFB2BB3CCCDA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2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2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751F1A3-A1FD-4600-AB35-17CE9F93F4C2}" type="slidenum">
              <a:rPr lang="en-AU" altLang="zh-CN" sz="1300">
                <a:latin typeface="Times New Roman" panose="02020603050405020304" pitchFamily="18" charset="0"/>
              </a:rPr>
              <a:pPr algn="r"/>
              <a:t>163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2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052659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8891F8-1A97-4FC5-A4ED-F61C746B4A5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4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4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CA73E97-F27F-4DA0-B878-24BAC0B1BDD8}" type="slidenum">
              <a:rPr lang="en-AU" altLang="zh-CN" sz="1300">
                <a:latin typeface="Times New Roman" panose="02020603050405020304" pitchFamily="18" charset="0"/>
              </a:rPr>
              <a:pPr algn="r"/>
              <a:t>164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4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4351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563E47C-E789-4E1F-9862-A80F9FCB036D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6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6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F841F9-826E-4C68-B9F9-24487825D8E7}" type="slidenum">
              <a:rPr lang="en-AU" altLang="zh-CN" sz="1300">
                <a:latin typeface="Times New Roman" panose="02020603050405020304" pitchFamily="18" charset="0"/>
              </a:rPr>
              <a:pPr algn="r"/>
              <a:t>165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6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36916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46EA8D-6BF9-4A66-9F81-20D4B72DA45A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8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8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5B81E9B-0149-4C3B-859D-996F38AB6E2E}" type="slidenum">
              <a:rPr lang="en-AU" altLang="zh-CN" sz="1300">
                <a:latin typeface="Times New Roman" panose="02020603050405020304" pitchFamily="18" charset="0"/>
              </a:rPr>
              <a:pPr algn="r"/>
              <a:t>166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8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58943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9099E2-41DF-4B88-B0B6-91DDE1DF6B1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0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0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C180B5E-564C-4CA4-8E55-7B81915AD53C}" type="slidenum">
              <a:rPr lang="en-AU" altLang="zh-CN" sz="1300">
                <a:latin typeface="Times New Roman" panose="02020603050405020304" pitchFamily="18" charset="0"/>
              </a:rPr>
              <a:pPr algn="r"/>
              <a:t>167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0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382782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C716F1-E9FD-4635-80F9-CAF58BA914DA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2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2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595422-A5E7-409B-A429-C554C3708CB8}" type="slidenum">
              <a:rPr lang="en-AU" altLang="zh-CN" sz="1300">
                <a:latin typeface="Times New Roman" panose="02020603050405020304" pitchFamily="18" charset="0"/>
              </a:rPr>
              <a:pPr algn="r"/>
              <a:t>168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2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38359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3739FB-E224-4947-A012-DC1CEE281869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4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4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4B0205E-1D31-4F96-869C-01D5522578BB}" type="slidenum">
              <a:rPr lang="en-AU" altLang="zh-CN" sz="1300">
                <a:latin typeface="Times New Roman" panose="02020603050405020304" pitchFamily="18" charset="0"/>
              </a:rPr>
              <a:pPr algn="r"/>
              <a:t>169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4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415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AE52BE-3F63-4B97-821A-844C1160B58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9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9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A21B81-EB40-4282-B43E-545DD55B86BD}" type="slidenum">
              <a:rPr lang="en-AU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9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857231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99B12A5-BD6D-4220-BBD2-FD140EC87B3C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6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6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FF4D7C7-B80E-48E6-B0B2-54560303058C}" type="slidenum">
              <a:rPr lang="en-AU" altLang="zh-CN" sz="1300">
                <a:latin typeface="Times New Roman" panose="02020603050405020304" pitchFamily="18" charset="0"/>
              </a:rPr>
              <a:pPr algn="r"/>
              <a:t>170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6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47784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CCA95-9E5A-4B85-A13A-B458D4A61DB0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8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8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D0DE74D-52BC-45C6-9FDE-A389BFB85B3A}" type="slidenum">
              <a:rPr lang="en-AU" altLang="zh-CN" sz="1300">
                <a:latin typeface="Times New Roman" panose="02020603050405020304" pitchFamily="18" charset="0"/>
              </a:rPr>
              <a:pPr algn="r"/>
              <a:t>171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8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956445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50742F-4596-42C3-996E-23848C32B8D2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0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0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9E51D3-C1FA-443F-9549-174F2E4CAFD7}" type="slidenum">
              <a:rPr lang="en-AU" altLang="zh-CN" sz="1300">
                <a:latin typeface="Times New Roman" panose="02020603050405020304" pitchFamily="18" charset="0"/>
              </a:rPr>
              <a:pPr algn="r"/>
              <a:t>172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0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30323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BC5877-AA30-4DC9-AF05-45E3BFDC9C5D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2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2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85C60FD-CD1C-4D4D-A8EF-BDB9FCECD306}" type="slidenum">
              <a:rPr lang="en-AU" altLang="zh-CN" sz="1300">
                <a:latin typeface="Times New Roman" panose="02020603050405020304" pitchFamily="18" charset="0"/>
              </a:rPr>
              <a:pPr algn="r"/>
              <a:t>173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2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571084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C879F9D-D694-482C-875A-C22A5BAC5EA9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4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4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C20AACA-F9E0-4AA3-A3DF-19C06A86EC5C}" type="slidenum">
              <a:rPr lang="en-AU" altLang="zh-CN" sz="1300">
                <a:latin typeface="Times New Roman" panose="02020603050405020304" pitchFamily="18" charset="0"/>
              </a:rPr>
              <a:pPr algn="r"/>
              <a:t>174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4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910885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987A383-43B8-4721-BC7B-7197FDAC3D22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7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7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A02F99F-D4E2-4FC3-BC37-351108C4AE4F}" type="slidenum">
              <a:rPr lang="en-AU" altLang="zh-CN" sz="1300">
                <a:latin typeface="Times New Roman" panose="02020603050405020304" pitchFamily="18" charset="0"/>
              </a:rPr>
              <a:pPr algn="r"/>
              <a:t>175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7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515076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08EC4F1-1189-4114-BE4E-4E1ADE2A349F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9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9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BA57FC4-005F-4DCF-AA29-C771AD0203E8}" type="slidenum">
              <a:rPr lang="en-AU" altLang="zh-CN" sz="1300">
                <a:latin typeface="Times New Roman" panose="02020603050405020304" pitchFamily="18" charset="0"/>
              </a:rPr>
              <a:pPr algn="r"/>
              <a:t>176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9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186500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F7982EF-6A95-4872-BE5E-DCBBBBDB18EE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1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1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4709B73-E8DB-43AA-9CB2-421177B73B3E}" type="slidenum">
              <a:rPr lang="en-AU" altLang="zh-CN" sz="1300">
                <a:latin typeface="Times New Roman" panose="02020603050405020304" pitchFamily="18" charset="0"/>
              </a:rPr>
              <a:pPr algn="r"/>
              <a:t>177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1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797211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0ABC57-377C-4A10-A6E1-1DA198A3962A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3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3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19CE7F3-81CB-4D84-AEF7-A8306FD0AB3B}" type="slidenum">
              <a:rPr lang="en-AU" altLang="zh-CN" sz="1300">
                <a:latin typeface="Times New Roman" panose="02020603050405020304" pitchFamily="18" charset="0"/>
              </a:rPr>
              <a:pPr algn="r"/>
              <a:t>178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3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797416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F7C44D2-DA19-423E-9CCA-D834A0F6978F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5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5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F0C570E-DD2F-416C-90B3-F8E202DFEE1F}" type="slidenum">
              <a:rPr lang="en-AU" altLang="zh-CN" sz="1300">
                <a:latin typeface="Times New Roman" panose="02020603050405020304" pitchFamily="18" charset="0"/>
              </a:rPr>
              <a:pPr algn="r"/>
              <a:t>179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5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7037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anose="02020603050405020304" pitchFamily="18" charset="0"/>
              </a:rPr>
              <a:pPr algn="r"/>
              <a:t>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91115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5A3FC96-F13B-4499-9C7E-4EF719BCDBE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5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5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617ACE-B1F6-4AF5-8E4D-1717821F60AC}" type="slidenum">
              <a:rPr lang="en-AU" altLang="zh-CN" sz="1300">
                <a:latin typeface="Times New Roman" panose="02020603050405020304" pitchFamily="18" charset="0"/>
              </a:rPr>
              <a:pPr algn="r"/>
              <a:t>188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5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6288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FA85D5-E82C-409E-AFAF-C5E15630601F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7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7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EA1FF2E-E861-4A5A-BE01-A3B2D21E01B2}" type="slidenum">
              <a:rPr lang="en-AU" altLang="zh-CN" sz="1300">
                <a:latin typeface="Times New Roman" panose="02020603050405020304" pitchFamily="18" charset="0"/>
              </a:rPr>
              <a:pPr algn="r"/>
              <a:t>189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7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68753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34C88F9-AF2A-47B3-A704-A0D5DEB86C7D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9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9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DB922DE-7872-4F3D-AD48-94C4C3AFE74E}" type="slidenum">
              <a:rPr lang="en-AU" altLang="zh-CN" sz="1300">
                <a:latin typeface="Times New Roman" panose="02020603050405020304" pitchFamily="18" charset="0"/>
              </a:rPr>
              <a:pPr algn="r"/>
              <a:t>190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9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8872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anose="02020603050405020304" pitchFamily="18" charset="0"/>
              </a:rPr>
              <a:pPr algn="r"/>
              <a:t>18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1865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2C59E47-6CAC-4920-BB16-EF6FCC4F203E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3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3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850F420-EEB3-47E5-AC25-DA088F5413DF}" type="slidenum">
              <a:rPr lang="en-AU" altLang="zh-CN" sz="1300">
                <a:latin typeface="Times New Roman" panose="02020603050405020304" pitchFamily="18" charset="0"/>
              </a:rPr>
              <a:pPr algn="r"/>
              <a:t>19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3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5968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ABDF48-B557-43D7-8954-12919989847F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5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5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C0F9E8-06ED-4CF2-BEDC-0B2A40DC3A80}" type="slidenum">
              <a:rPr lang="en-AU" altLang="zh-CN" sz="1300">
                <a:latin typeface="Times New Roman" panose="02020603050405020304" pitchFamily="18" charset="0"/>
              </a:rPr>
              <a:pPr algn="r"/>
              <a:t>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5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233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6570A8-B48D-4346-AB08-E99E125D303F}" type="slidenum">
              <a:rPr lang="zh-CN" altLang="en-US" sz="1300">
                <a:latin typeface="Times New Roman" panose="02020603050405020304" pitchFamily="18" charset="0"/>
              </a:rPr>
              <a:pPr algn="r"/>
              <a:t>2</a:t>
            </a:fld>
            <a:endParaRPr lang="zh-CN" altLang="en-US" sz="13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727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FF6BD58-424A-4659-9E8A-E10D10BEEE14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7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7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4CE765B-9516-45C6-B3A4-637D1F61C68E}" type="slidenum">
              <a:rPr lang="en-AU" altLang="zh-CN" sz="1300">
                <a:latin typeface="Times New Roman" panose="02020603050405020304" pitchFamily="18" charset="0"/>
              </a:rPr>
              <a:pPr algn="r"/>
              <a:t>21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7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baseline="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027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97394EA-783D-47F6-A726-7B22FE9E9B9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9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9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A56873-C254-49C2-A80D-2E30744A3FC0}" type="slidenum">
              <a:rPr lang="en-AU" altLang="zh-CN" sz="1300">
                <a:latin typeface="Times New Roman" panose="02020603050405020304" pitchFamily="18" charset="0"/>
              </a:rPr>
              <a:pPr algn="r"/>
              <a:t>22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9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9138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871FA0-11AB-414D-95E4-51A7DE8281DE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1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1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7CD6A5-C38A-4F8A-8B99-411004A2FDC5}" type="slidenum">
              <a:rPr lang="en-AU" altLang="zh-CN" sz="1300">
                <a:latin typeface="Times New Roman" panose="02020603050405020304" pitchFamily="18" charset="0"/>
              </a:rPr>
              <a:pPr algn="r"/>
              <a:t>23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1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4220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871FA0-11AB-414D-95E4-51A7DE8281DE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1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1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7CD6A5-C38A-4F8A-8B99-411004A2FDC5}" type="slidenum">
              <a:rPr lang="en-AU" altLang="zh-CN" sz="1300">
                <a:latin typeface="Times New Roman" panose="02020603050405020304" pitchFamily="18" charset="0"/>
              </a:rPr>
              <a:pPr algn="r"/>
              <a:t>24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1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1219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2494D6-6F2C-4806-A36C-2F588A3AE38F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4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4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BE2D21-ABB7-4B67-AE64-4B7F0E4DFB7A}" type="slidenum">
              <a:rPr lang="en-AU" altLang="zh-CN" sz="1300">
                <a:latin typeface="Times New Roman" panose="02020603050405020304" pitchFamily="18" charset="0"/>
              </a:rPr>
              <a:pPr algn="r"/>
              <a:t>25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4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825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EDFC1CE-C143-456D-A275-EA4E1539F843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6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6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1C86802-75B5-4D03-B07A-2FB21117AA94}" type="slidenum">
              <a:rPr lang="en-AU" altLang="zh-CN" sz="1300">
                <a:latin typeface="Times New Roman" panose="02020603050405020304" pitchFamily="18" charset="0"/>
              </a:rPr>
              <a:pPr algn="r"/>
              <a:t>26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6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7458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456DD75-E7D0-49FE-8CE2-141DC60F77C8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8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8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8D0E20B-8084-43B4-B56C-4EA7968795E5}" type="slidenum">
              <a:rPr lang="en-AU" altLang="zh-CN" sz="1300">
                <a:latin typeface="Times New Roman" panose="02020603050405020304" pitchFamily="18" charset="0"/>
              </a:rPr>
              <a:pPr algn="r"/>
              <a:t>27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8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5904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62FD5D3-1DCE-4BAB-88BB-B0AD09683F0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B08601-6902-4260-A6B3-01CAA7B8A590}" type="slidenum">
              <a:rPr lang="en-AU" altLang="zh-CN" sz="1300">
                <a:latin typeface="Times New Roman" panose="02020603050405020304" pitchFamily="18" charset="0"/>
              </a:rPr>
              <a:pPr algn="r"/>
              <a:t>31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8197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6C42E58-F300-4FB1-AE85-1885ADDBCFC3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0308CEB-20F1-491E-A896-81923FBBC82D}" type="slidenum">
              <a:rPr lang="en-AU" altLang="zh-CN" sz="1300">
                <a:latin typeface="Times New Roman" panose="02020603050405020304" pitchFamily="18" charset="0"/>
              </a:rPr>
              <a:pPr algn="r"/>
              <a:t>33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4470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62FD5D3-1DCE-4BAB-88BB-B0AD09683F0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B08601-6902-4260-A6B3-01CAA7B8A590}" type="slidenum">
              <a:rPr lang="en-AU" altLang="zh-CN" sz="1300">
                <a:latin typeface="Times New Roman" panose="02020603050405020304" pitchFamily="18" charset="0"/>
              </a:rPr>
              <a:pPr algn="r"/>
              <a:t>34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9465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207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7913" indent="-276120" defTabSz="934207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04481" indent="-220896" defTabSz="934207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6273" indent="-220896" defTabSz="934207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88066" indent="-220896" defTabSz="934207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9858" indent="-220896" defTabSz="93420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71650" indent="-220896" defTabSz="93420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3443" indent="-220896" defTabSz="93420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55235" indent="-220896" defTabSz="93420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9A55EE-D7F3-41A3-89E7-E5173F1A2FA6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3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62FD5D3-1DCE-4BAB-88BB-B0AD09683F0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B08601-6902-4260-A6B3-01CAA7B8A590}" type="slidenum">
              <a:rPr lang="en-AU" altLang="zh-CN" sz="1300">
                <a:latin typeface="Times New Roman" panose="02020603050405020304" pitchFamily="18" charset="0"/>
              </a:rPr>
              <a:pPr algn="r"/>
              <a:t>35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5227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anose="02020603050405020304" pitchFamily="18" charset="0"/>
              </a:rPr>
              <a:pPr algn="r"/>
              <a:t>36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3134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37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872524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anose="02020603050405020304" pitchFamily="18" charset="0"/>
              </a:rPr>
              <a:pPr algn="r"/>
              <a:t>38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3508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3585">
              <a:defRPr/>
            </a:pPr>
            <a:endParaRPr lang="en-US" altLang="zh-CN" b="1" dirty="0"/>
          </a:p>
          <a:p>
            <a:pPr defTabSz="883585">
              <a:defRPr/>
            </a:pP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39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99871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5162B7-5530-4D6C-B3DD-F6CFC1F90C44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6D0B49B-78CE-435F-A5AF-CA80A6268449}" type="slidenum">
              <a:rPr lang="en-AU" altLang="zh-CN" sz="1300">
                <a:latin typeface="Times New Roman" panose="02020603050405020304" pitchFamily="18" charset="0"/>
              </a:rPr>
              <a:pPr algn="r"/>
              <a:t>40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6339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5162B7-5530-4D6C-B3DD-F6CFC1F90C44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6D0B49B-78CE-435F-A5AF-CA80A6268449}" type="slidenum">
              <a:rPr lang="en-AU" altLang="zh-CN" sz="1300">
                <a:latin typeface="Times New Roman" panose="02020603050405020304" pitchFamily="18" charset="0"/>
              </a:rPr>
              <a:pPr algn="r"/>
              <a:t>41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3738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CEB44E-5AB8-42EE-8A91-0F02D682902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311440-FFFE-4594-ADBD-344515AFF290}" type="slidenum">
              <a:rPr lang="en-AU" altLang="zh-CN" sz="1300">
                <a:latin typeface="Times New Roman" panose="02020603050405020304" pitchFamily="18" charset="0"/>
              </a:rPr>
              <a:pPr algn="r"/>
              <a:t>42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9880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CEB44E-5AB8-42EE-8A91-0F02D682902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311440-FFFE-4594-ADBD-344515AFF290}" type="slidenum">
              <a:rPr lang="en-AU" altLang="zh-CN" sz="1300">
                <a:latin typeface="Times New Roman" panose="02020603050405020304" pitchFamily="18" charset="0"/>
              </a:rPr>
              <a:pPr algn="r"/>
              <a:t>43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1353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5633F8-497F-466B-8110-D11189E7EEFE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5CD3F67-77E7-4DE8-A8BD-FDA36421516D}" type="slidenum">
              <a:rPr lang="en-AU" altLang="zh-CN" sz="1300">
                <a:latin typeface="Times New Roman" panose="02020603050405020304" pitchFamily="18" charset="0"/>
              </a:rPr>
              <a:pPr algn="r"/>
              <a:t>44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033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2F82F2A-B4DB-4441-B579-F679B7497822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E7B195-A1F6-418E-B9D8-B1CD82921766}" type="slidenum">
              <a:rPr lang="en-AU" altLang="zh-CN" sz="1300">
                <a:latin typeface="Times New Roman" panose="02020603050405020304" pitchFamily="18" charset="0"/>
              </a:rPr>
              <a:pPr algn="r"/>
              <a:t>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775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5633F8-497F-466B-8110-D11189E7EEFE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5CD3F67-77E7-4DE8-A8BD-FDA36421516D}" type="slidenum">
              <a:rPr lang="en-AU" altLang="zh-CN" sz="1300">
                <a:latin typeface="Times New Roman" panose="02020603050405020304" pitchFamily="18" charset="0"/>
              </a:rPr>
              <a:pPr algn="r"/>
              <a:t>45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75985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46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143003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B5DBF16-D57E-44C0-A351-5EBDDF29DB7C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5AAE632-A4B2-4D18-B0D2-57FD7637C4E0}" type="slidenum">
              <a:rPr lang="en-AU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78913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FE6B0F2-BEB6-4804-B08D-F66E66BE0C68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EC047EF-847F-44BB-9216-F07847D53CED}" type="slidenum">
              <a:rPr lang="en-AU" altLang="zh-CN" sz="1300">
                <a:latin typeface="Times New Roman" panose="02020603050405020304" pitchFamily="18" charset="0"/>
              </a:rPr>
              <a:pPr algn="r"/>
              <a:t>48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43257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CF731C-BE8D-475C-9135-6512ED341427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7C0837-63E2-4A59-A211-60AFC68BB215}" type="slidenum">
              <a:rPr lang="en-AU" altLang="zh-CN" sz="1300">
                <a:latin typeface="Times New Roman" panose="02020603050405020304" pitchFamily="18" charset="0"/>
              </a:rPr>
              <a:pPr algn="r"/>
              <a:t>49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1524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BFEB9C2-C86E-416E-A1A1-656EC58E4B94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45F235-131D-4EE9-80D5-6F946A0FB767}" type="slidenum">
              <a:rPr lang="en-AU" altLang="zh-CN" sz="1300">
                <a:latin typeface="Times New Roman" panose="02020603050405020304" pitchFamily="18" charset="0"/>
              </a:rPr>
              <a:pPr algn="r"/>
              <a:t>50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84439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CE69E20-0BFF-4DBE-81EE-EFE3CE99BBDF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DE564E3-2AD6-45A3-8EBB-484050C405C8}" type="slidenum">
              <a:rPr lang="en-AU" altLang="zh-CN" sz="1300">
                <a:latin typeface="Times New Roman" panose="02020603050405020304" pitchFamily="18" charset="0"/>
              </a:rPr>
              <a:pPr algn="r"/>
              <a:t>51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28772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EBECFD-DA6A-4597-85A1-491F7983BBD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B85E7CD-49E5-41C7-9060-0B65A2BE6ED4}" type="slidenum">
              <a:rPr lang="en-AU" altLang="zh-CN" sz="1300">
                <a:latin typeface="Times New Roman" panose="02020603050405020304" pitchFamily="18" charset="0"/>
              </a:rPr>
              <a:pPr algn="r"/>
              <a:t>52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8992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AF1921-2400-44E7-AD20-3B94FCE7282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D6288D2-2B1E-47AD-B6A4-AD859D2CB24C}" type="slidenum">
              <a:rPr lang="en-AU" altLang="zh-CN" sz="1300">
                <a:latin typeface="Times New Roman" panose="02020603050405020304" pitchFamily="18" charset="0"/>
              </a:rPr>
              <a:pPr algn="r"/>
              <a:t>53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36891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54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2924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883585"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84667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1DFA3CF-6D28-4F8B-BA67-6FF94E53F1FA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7441C69-84C2-40E6-BC3A-0644F68AF5B6}" type="slidenum">
              <a:rPr lang="en-AU" altLang="zh-CN" sz="1300">
                <a:latin typeface="Times New Roman" panose="02020603050405020304" pitchFamily="18" charset="0"/>
              </a:rPr>
              <a:pPr algn="r"/>
              <a:t>55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4727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57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9175371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411C14-7590-4A7C-A79A-F6240D3B9D6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4DD166-682C-47B2-B441-5ADC5BC3EF14}" type="slidenum">
              <a:rPr lang="en-AU" altLang="zh-CN" sz="1300">
                <a:latin typeface="Times New Roman" panose="02020603050405020304" pitchFamily="18" charset="0"/>
              </a:rPr>
              <a:pPr algn="r"/>
              <a:t>59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00974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6D7B129-3BDC-4BAE-A68B-8BA2244656DA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AFC9AFB-F0A4-416A-9B4E-A5EE486CFFAB}" type="slidenum">
              <a:rPr lang="en-AU" altLang="zh-CN" sz="1300">
                <a:latin typeface="Times New Roman" panose="02020603050405020304" pitchFamily="18" charset="0"/>
              </a:rPr>
              <a:pPr algn="r"/>
              <a:t>60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1941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2936FC4-18C6-4938-B84B-86E0C66E3B4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9EE8AD-4A1F-46CB-B901-E9738688FA38}" type="slidenum">
              <a:rPr lang="en-AU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1039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2936FC4-18C6-4938-B84B-86E0C66E3B4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9EE8AD-4A1F-46CB-B901-E9738688FA38}" type="slidenum">
              <a:rPr lang="en-AU" altLang="zh-CN" sz="1300">
                <a:latin typeface="Times New Roman" panose="02020603050405020304" pitchFamily="18" charset="0"/>
              </a:rPr>
              <a:pPr algn="r"/>
              <a:t>62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47725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2936FC4-18C6-4938-B84B-86E0C66E3B4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9EE8AD-4A1F-46CB-B901-E9738688FA38}" type="slidenum">
              <a:rPr lang="en-AU" altLang="zh-CN" sz="1300">
                <a:latin typeface="Times New Roman" panose="02020603050405020304" pitchFamily="18" charset="0"/>
              </a:rPr>
              <a:pPr algn="r"/>
              <a:t>63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65780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1C9D1F3-9134-4617-86D8-34DF2B8BB66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7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7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89AABA7-DEBD-43A7-A20F-33ED7E3B7F78}" type="slidenum">
              <a:rPr lang="en-AU" altLang="zh-CN" sz="1300">
                <a:latin typeface="Times New Roman" panose="02020603050405020304" pitchFamily="18" charset="0"/>
              </a:rPr>
              <a:pPr algn="r"/>
              <a:t>64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7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17167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A1FDB44-BDEF-4530-ACE0-12D5B5D7C829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2E7D184-4EA4-4D5A-AAB9-DBC47AFF5FCD}" type="slidenum">
              <a:rPr lang="en-AU" altLang="zh-CN" sz="1300">
                <a:latin typeface="Times New Roman" panose="02020603050405020304" pitchFamily="18" charset="0"/>
              </a:rPr>
              <a:pPr algn="r"/>
              <a:t>65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48626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D7D73F-6D58-4BCC-8696-25A7F45FFC8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1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1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2EA3F18-93FE-4747-8EE6-803ACEAD1450}" type="slidenum">
              <a:rPr lang="en-AU" altLang="zh-CN" sz="1300">
                <a:latin typeface="Times New Roman" panose="02020603050405020304" pitchFamily="18" charset="0"/>
              </a:rPr>
              <a:pPr algn="r"/>
              <a:t>66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1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10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18312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07A85D1-8B7E-4715-A4A3-B9246E9799E0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4DAAC2D-2D94-4DF1-B0AA-A93D6835A4F3}" type="slidenum">
              <a:rPr lang="en-AU" altLang="zh-CN" sz="1300">
                <a:latin typeface="Times New Roman" panose="02020603050405020304" pitchFamily="18" charset="0"/>
              </a:rPr>
              <a:pPr algn="r"/>
              <a:t>67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6856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07A85D1-8B7E-4715-A4A3-B9246E9799E0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4DAAC2D-2D94-4DF1-B0AA-A93D6835A4F3}" type="slidenum">
              <a:rPr lang="en-AU" altLang="zh-CN" sz="1300">
                <a:latin typeface="Times New Roman" panose="02020603050405020304" pitchFamily="18" charset="0"/>
              </a:rPr>
              <a:pPr algn="r"/>
              <a:t>68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64784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F35C46-208B-44D0-99AA-0C1C8337D082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5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5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E5D8681-0698-4DF4-8D9E-A18999C270A6}" type="slidenum">
              <a:rPr lang="en-AU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5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37747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55917FB-18BD-419F-B26F-1938031EF5CF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7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F4AAE4D-5CDF-4A22-80CF-EAF617888EEA}" type="slidenum">
              <a:rPr lang="en-AU" altLang="zh-CN" sz="1300">
                <a:latin typeface="Times New Roman" panose="02020603050405020304" pitchFamily="18" charset="0"/>
              </a:rPr>
              <a:pPr algn="r"/>
              <a:t>70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26736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C632795-8DFA-4E0B-9D38-824ACCD2304F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A21F4B-C639-45E7-81DD-C256A7782574}" type="slidenum">
              <a:rPr lang="en-AU" altLang="zh-CN" sz="1300">
                <a:latin typeface="Times New Roman" panose="02020603050405020304" pitchFamily="18" charset="0"/>
              </a:rPr>
              <a:pPr algn="r"/>
              <a:t>71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0659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E9E41F4-6567-44CA-B896-E1852D77789C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DF317C-536B-4B53-AF03-83E69CA6BB3A}" type="slidenum">
              <a:rPr lang="en-AU" altLang="zh-CN" sz="1300">
                <a:latin typeface="Times New Roman" panose="02020603050405020304" pitchFamily="18" charset="0"/>
              </a:rPr>
              <a:pPr algn="r"/>
              <a:t>73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58201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8A9D0F-046A-4886-AAD9-0B2694B5BBF9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CFB26F-BD09-44F3-9043-2047116C8D8F}" type="slidenum">
              <a:rPr lang="en-AU" altLang="zh-CN" sz="1300">
                <a:latin typeface="Times New Roman" panose="02020603050405020304" pitchFamily="18" charset="0"/>
              </a:rPr>
              <a:pPr algn="r"/>
              <a:t>74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5850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8A9D0F-046A-4886-AAD9-0B2694B5BBF9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CFB26F-BD09-44F3-9043-2047116C8D8F}" type="slidenum">
              <a:rPr lang="en-AU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95632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B366D8-68E4-48CD-A081-F510A8C02EE2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5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5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FC58F99-F76D-4BBE-8195-C87011A2BE3D}" type="slidenum">
              <a:rPr lang="en-AU" altLang="zh-CN" sz="1300">
                <a:latin typeface="Times New Roman" panose="02020603050405020304" pitchFamily="18" charset="0"/>
              </a:rPr>
              <a:pPr algn="r"/>
              <a:t>76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5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4374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77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98111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52300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09440E-D5B8-45BB-B123-984F9F8D6D28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7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7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345297-1DCC-4ACC-8ABC-124150BA8C64}" type="slidenum">
              <a:rPr lang="en-AU" altLang="zh-CN" sz="1300">
                <a:latin typeface="Times New Roman" panose="02020603050405020304" pitchFamily="18" charset="0"/>
              </a:rPr>
              <a:pPr algn="r"/>
              <a:t>78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7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30532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79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399853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CEE4C16-4FBB-457A-A195-9392A71560EA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3F552E5-DB44-4474-94C6-744057CEBA15}" type="slidenum">
              <a:rPr lang="en-AU" altLang="zh-CN" sz="1300">
                <a:latin typeface="Times New Roman" panose="02020603050405020304" pitchFamily="18" charset="0"/>
              </a:rPr>
              <a:pPr algn="r"/>
              <a:t>80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72607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B9C1939-5BAC-4FC7-9EA3-0CEA2F164987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D6BD283-2E63-4B50-ACB6-4121EE9F93A9}" type="slidenum">
              <a:rPr lang="en-AU" altLang="zh-CN" sz="1300">
                <a:latin typeface="Times New Roman" panose="02020603050405020304" pitchFamily="18" charset="0"/>
              </a:rPr>
              <a:pPr algn="r"/>
              <a:t>81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88492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613428E-8E50-49E2-AE26-BF78EBF30CC3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5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5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383AA37-D735-4AB4-A7A7-77CD99EDF524}" type="slidenum">
              <a:rPr lang="en-AU" altLang="zh-CN" sz="1300">
                <a:latin typeface="Times New Roman" panose="02020603050405020304" pitchFamily="18" charset="0"/>
              </a:rPr>
              <a:pPr algn="r"/>
              <a:t>82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5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70548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E28BF3-567B-4E4D-96F2-22F96AB57413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56C198-4097-4AD1-A7D9-B2176420157E}" type="slidenum">
              <a:rPr lang="en-AU" altLang="zh-CN" sz="1300">
                <a:latin typeface="Times New Roman" panose="02020603050405020304" pitchFamily="18" charset="0"/>
              </a:rPr>
              <a:pPr algn="r"/>
              <a:t>83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10207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F697A84-72A2-4371-B791-A9D3046B2D04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9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9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C5C73E8-2850-47D4-B98E-6F3FB3E23F27}" type="slidenum">
              <a:rPr lang="en-AU" altLang="zh-CN" sz="1300">
                <a:latin typeface="Times New Roman" panose="02020603050405020304" pitchFamily="18" charset="0"/>
              </a:rPr>
              <a:pPr algn="r"/>
              <a:t>84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9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38429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FB95EA-3D6D-4A4E-AD1B-E0EAE61B865E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8C55CE-81CA-47CD-A2F4-465C5B48CF04}" type="slidenum">
              <a:rPr lang="en-AU" altLang="zh-CN" sz="1300">
                <a:latin typeface="Times New Roman" panose="02020603050405020304" pitchFamily="18" charset="0"/>
              </a:rPr>
              <a:pPr algn="r"/>
              <a:t>85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96275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0C93C0-0839-4405-91EC-3775312C17C3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3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3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516EC2-AFDC-4B11-8AAE-6EE8B5785C72}" type="slidenum">
              <a:rPr lang="en-AU" altLang="zh-CN" sz="1300">
                <a:latin typeface="Times New Roman" panose="02020603050405020304" pitchFamily="18" charset="0"/>
              </a:rPr>
              <a:pPr algn="r"/>
              <a:t>86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3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43278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687732-5053-4A80-A7FE-D4918A066718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E9631C4-58D4-481E-B716-F37B6629D20F}" type="slidenum">
              <a:rPr lang="en-AU" altLang="zh-CN" sz="1300">
                <a:latin typeface="Times New Roman" panose="02020603050405020304" pitchFamily="18" charset="0"/>
              </a:rPr>
              <a:pPr algn="r"/>
              <a:t>87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311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8536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0155C55-94D7-42E4-9965-A644FDF79FBB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3979C37-F23E-467D-9192-3F3E729F8553}" type="slidenum">
              <a:rPr lang="en-AU" altLang="zh-CN" sz="1300">
                <a:latin typeface="Times New Roman" panose="02020603050405020304" pitchFamily="18" charset="0"/>
              </a:rPr>
              <a:pPr algn="r"/>
              <a:t>88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1245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C787337-1D1D-431E-B300-6D8D47358292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25F220-CE77-4C84-A164-B8FBEC1A03D8}" type="slidenum">
              <a:rPr lang="en-AU" altLang="zh-CN" sz="1300">
                <a:latin typeface="Times New Roman" panose="02020603050405020304" pitchFamily="18" charset="0"/>
              </a:rPr>
              <a:pPr algn="r"/>
              <a:t>89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72336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5B79DE8-A671-4FCF-B585-7C325320019D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927179-194B-43C2-810B-C4C97DFE0454}" type="slidenum">
              <a:rPr lang="en-AU" altLang="zh-CN" sz="1300">
                <a:latin typeface="Times New Roman" panose="02020603050405020304" pitchFamily="18" charset="0"/>
              </a:rPr>
              <a:pPr algn="r"/>
              <a:t>90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53124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DD9532-D949-4D76-924E-F50DBBB1F6AE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3F7DDC-CDD6-4735-9DDA-8DB163A6CDE9}" type="slidenum">
              <a:rPr lang="en-AU" altLang="zh-CN" sz="1300">
                <a:latin typeface="Times New Roman" panose="02020603050405020304" pitchFamily="18" charset="0"/>
              </a:rPr>
              <a:pPr algn="r"/>
              <a:t>91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43632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632A83-9E13-4EBB-8E51-A4E10B59464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A3C045-F18A-4E2A-B0F5-F2B1B2B274D5}" type="slidenum">
              <a:rPr lang="en-AU" altLang="zh-CN" sz="1300">
                <a:latin typeface="Times New Roman" panose="02020603050405020304" pitchFamily="18" charset="0"/>
              </a:rPr>
              <a:pPr algn="r"/>
              <a:t>92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18676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AF1921-2400-44E7-AD20-3B94FCE7282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D6288D2-2B1E-47AD-B6A4-AD859D2CB24C}" type="slidenum">
              <a:rPr lang="en-AU" altLang="zh-CN" sz="1300">
                <a:latin typeface="Times New Roman" panose="02020603050405020304" pitchFamily="18" charset="0"/>
              </a:rPr>
              <a:pPr algn="r"/>
              <a:t>94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47453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632A83-9E13-4EBB-8E51-A4E10B594641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A3C045-F18A-4E2A-B0F5-F2B1B2B274D5}" type="slidenum">
              <a:rPr lang="en-AU" altLang="zh-CN" sz="1300">
                <a:latin typeface="Times New Roman" panose="02020603050405020304" pitchFamily="18" charset="0"/>
              </a:rPr>
              <a:pPr algn="r"/>
              <a:t>103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55073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427322-D888-4BB8-A74B-26012E8CC8B2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1EC8A3-162C-4D13-959A-E124FC448F7C}" type="slidenum">
              <a:rPr lang="en-AU" altLang="zh-CN" sz="1300">
                <a:latin typeface="Times New Roman" panose="02020603050405020304" pitchFamily="18" charset="0"/>
              </a:rPr>
              <a:pPr algn="r"/>
              <a:t>104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38800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105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62263227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106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00912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3D879E-6119-4EF1-9E4B-4C9185DD06E7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BD0EA0C-7E74-4855-A0D8-1DF6DC14450C}" type="slidenum">
              <a:rPr lang="en-AU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03551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09AF8DB-9D53-45E0-9494-49B12B0B6508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CFFCDEC-1275-4AAD-82E4-A379F527A107}" type="slidenum">
              <a:rPr lang="en-AU" altLang="zh-CN" sz="1300">
                <a:latin typeface="Times New Roman" panose="02020603050405020304" pitchFamily="18" charset="0"/>
              </a:rPr>
              <a:pPr algn="r"/>
              <a:t>108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69782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5EABD1-3EFC-4D15-A2DD-B9C7905B9879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D6CE089-FFE0-4375-BAA5-1AD99706F7CD}" type="slidenum">
              <a:rPr lang="en-AU" altLang="zh-CN" sz="1300">
                <a:latin typeface="Times New Roman" panose="02020603050405020304" pitchFamily="18" charset="0"/>
              </a:rPr>
              <a:pPr algn="r"/>
              <a:t>109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20320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D99202A-8B4F-4D81-B2FB-E5F30488B08D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4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4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B529AA1-A568-40BB-851D-118EBB43BA69}" type="slidenum">
              <a:rPr lang="en-AU" altLang="zh-CN" sz="1300">
                <a:latin typeface="Times New Roman" panose="02020603050405020304" pitchFamily="18" charset="0"/>
              </a:rPr>
              <a:pPr algn="r"/>
              <a:t>110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883585"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359794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976311-8415-4C83-A693-7B4E43B497AF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4C0FC14-DA73-46B0-A41B-64B225BE0145}" type="slidenum">
              <a:rPr lang="en-AU" altLang="zh-CN" sz="1300">
                <a:latin typeface="Times New Roman" panose="02020603050405020304" pitchFamily="18" charset="0"/>
              </a:rPr>
              <a:pPr algn="r"/>
              <a:t>111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55997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F50880D-C416-4B90-A364-2BE75636C603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16BB52E-ABAF-4ADE-98B0-E66B80D5EA15}" type="slidenum">
              <a:rPr lang="en-AU" altLang="zh-CN" sz="1300">
                <a:latin typeface="Times New Roman" panose="02020603050405020304" pitchFamily="18" charset="0"/>
              </a:rPr>
              <a:pPr algn="r"/>
              <a:t>112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29246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113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702656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26 November, 2020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114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464104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7DF6D3-0C0B-4839-BAD7-FC4C8859A780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CC171F5-F6DE-42BC-A5FD-27C89CA269B8}" type="slidenum">
              <a:rPr lang="en-AU" altLang="zh-CN" sz="1300">
                <a:latin typeface="Times New Roman" panose="02020603050405020304" pitchFamily="18" charset="0"/>
              </a:rPr>
              <a:pPr algn="r"/>
              <a:t>115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281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1F1D782-7743-4602-B97F-9252B7DFAAE6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09FAB2-857D-4ADD-BF02-32E3C9ECAB7D}" type="slidenum">
              <a:rPr lang="en-AU" altLang="zh-CN" sz="1300">
                <a:latin typeface="Times New Roman" panose="02020603050405020304" pitchFamily="18" charset="0"/>
              </a:rPr>
              <a:pPr algn="r"/>
              <a:t>116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75089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022A83B-6758-459A-9B87-066CCF90C858}" type="datetime3">
              <a:rPr lang="en-AU" altLang="zh-CN" sz="1300">
                <a:latin typeface="Times New Roman" panose="02020603050405020304" pitchFamily="18" charset="0"/>
              </a:rPr>
              <a:pPr algn="r"/>
              <a:t>26 November, 2020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2204F2-CB14-435E-A799-48ED3BAFDDED}" type="slidenum">
              <a:rPr lang="en-AU" altLang="zh-CN" sz="1300">
                <a:latin typeface="Times New Roman" panose="02020603050405020304" pitchFamily="18" charset="0"/>
              </a:rPr>
              <a:pPr algn="r"/>
              <a:t>117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884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" name="Rectangle 38"/>
          <p:cNvSpPr>
            <a:spLocks noChangeArrowheads="1"/>
          </p:cNvSpPr>
          <p:nvPr userDrawn="1"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1" name="Group 13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5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zh-CN" sz="3000" b="1" dirty="0">
                  <a:solidFill>
                    <a:schemeClr val="bg1"/>
                  </a:solidFill>
                  <a:latin typeface="Corbel" panose="020B0503020204020204" pitchFamily="34" charset="0"/>
                  <a:ea typeface="宋体" panose="02010600030101010101" pitchFamily="2" charset="-122"/>
                </a:rPr>
                <a:t>COMPUTER ORGANIZATION AND DESIGN</a:t>
              </a:r>
              <a:endParaRPr lang="en-US" altLang="zh-CN" sz="3000" b="1" dirty="0">
                <a:solidFill>
                  <a:schemeClr val="bg1"/>
                </a:solidFill>
                <a:latin typeface="Corbel" panose="020B0503020204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6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zh-CN" sz="2000">
                  <a:solidFill>
                    <a:schemeClr val="bg1"/>
                  </a:solidFill>
                  <a:ea typeface="宋体" panose="02010600030101010101" pitchFamily="2" charset="-122"/>
                </a:rPr>
                <a:t>The Hardware/Software Interface</a:t>
              </a:r>
              <a:endParaRPr lang="en-US" altLang="zh-CN" sz="2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4552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92D7E56-F3AE-4291-A548-00347DDE259B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5495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7D0E291-2FF2-4F1A-9CC4-C8712224414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64312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8805438B-1B92-4A17-9AD9-250673347AE8}" type="datetime1">
              <a:rPr lang="zh-CN" altLang="en-US"/>
              <a:pPr/>
              <a:t>2020/11/26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DFD8C168-6AA9-49F3-9DF6-14F747473E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5735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93519630-AD3B-4ED1-8568-DCE719C3E63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9434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4FE190A8-4B15-4B07-9093-E40070C8BF5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77023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E98EE2A0-AC2C-43D3-8C1A-F9CCA822E957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1639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BBE2E777-B25D-4BA7-B547-DA55A063C14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29340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C864C6AC-598F-4A68-B9F3-23A11D28311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09390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DE9E1CF-BE51-4330-B467-F864CE9CECE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54750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A4B7A9AC-0528-4FE9-A8BE-60A9B4661429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3120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zh-CN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/>
              <a:t>Click to edit Master text styles</a:t>
            </a:r>
          </a:p>
          <a:p>
            <a:pPr lvl="1"/>
            <a:r>
              <a:rPr lang="en-AU" altLang="zh-CN"/>
              <a:t>Second level</a:t>
            </a:r>
          </a:p>
          <a:p>
            <a:pPr lvl="2"/>
            <a:r>
              <a:rPr lang="en-AU" altLang="zh-CN"/>
              <a:t>Third level</a:t>
            </a:r>
          </a:p>
          <a:p>
            <a:pPr lvl="3"/>
            <a:r>
              <a:rPr lang="en-AU" altLang="zh-CN"/>
              <a:t>Fourth level</a:t>
            </a:r>
          </a:p>
          <a:p>
            <a:pPr lvl="4"/>
            <a:r>
              <a:rPr lang="en-AU" altLang="zh-CN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5D145DD-B948-471A-88D7-647EE760B6A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  <p:sp>
        <p:nvSpPr>
          <p:cNvPr id="1030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zh-CN">
                <a:solidFill>
                  <a:schemeClr val="tx1"/>
                </a:solidFill>
                <a:ea typeface="宋体" panose="02010600030101010101" pitchFamily="2" charset="-122"/>
              </a:rPr>
              <a:t>Chapter 4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1176338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 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dirty="0">
                <a:ea typeface="宋体" panose="02010600030101010101" pitchFamily="2" charset="-122"/>
              </a:rPr>
              <a:t>The Processor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8B480F4-7B34-410E-BCDA-B0445EF8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32" y="2817685"/>
            <a:ext cx="2880320" cy="40130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C0DF4C-4BC6-464C-AE65-D71322FC034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zh-CN" sz="1400"/>
          </a:p>
        </p:txBody>
      </p:sp>
      <p:pic>
        <p:nvPicPr>
          <p:cNvPr id="18435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控制信号</a:t>
            </a:r>
            <a:r>
              <a:rPr lang="zh-CN" altLang="en-US" sz="3200" dirty="0">
                <a:ea typeface="宋体" panose="02010600030101010101" pitchFamily="2" charset="-122"/>
              </a:rPr>
              <a:t>及</a:t>
            </a:r>
            <a:r>
              <a:rPr lang="zh-CN" altLang="en-US" dirty="0">
                <a:ea typeface="宋体" panose="02010600030101010101" pitchFamily="2" charset="-122"/>
              </a:rPr>
              <a:t>复选器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821769" y="5500702"/>
            <a:ext cx="214314" cy="21431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>
                <a:latin typeface="+mn-ea"/>
                <a:ea typeface="+mn-ea"/>
              </a:rPr>
              <a:t>4.8</a:t>
            </a:r>
            <a:r>
              <a:rPr lang="zh-CN" altLang="en-US" sz="3200" dirty="0">
                <a:latin typeface="+mn-ea"/>
                <a:ea typeface="+mn-ea"/>
              </a:rPr>
              <a:t>，</a:t>
            </a:r>
            <a:r>
              <a:rPr lang="en-US" altLang="zh-CN" sz="3200" dirty="0">
                <a:latin typeface="+mn-ea"/>
                <a:ea typeface="+mn-ea"/>
              </a:rPr>
              <a:t>P245</a:t>
            </a:r>
            <a:r>
              <a:rPr lang="zh-CN" altLang="en-US" sz="3200" dirty="0">
                <a:latin typeface="+mn-ea"/>
                <a:ea typeface="+mn-ea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>
                <a:latin typeface="+mn-ea"/>
              </a:rPr>
              <a:t>数据通路中不同阶段的延迟情况</a:t>
            </a:r>
            <a:endParaRPr lang="en-US" altLang="zh-CN" sz="2400" b="1" dirty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692275" y="6427811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100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910" y="1500174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143504" y="1000108"/>
            <a:ext cx="4000496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14909" y="1472874"/>
          <a:ext cx="34591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596" y="2382807"/>
            <a:ext cx="8464578" cy="90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kern="0" dirty="0">
                <a:latin typeface="+mn-ea"/>
              </a:rPr>
              <a:t>4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假设没有阻塞和冒险，数据存储器的利用率是多少</a:t>
            </a:r>
            <a:r>
              <a:rPr lang="zh-CN" altLang="en-US" sz="2400" b="1" kern="0" dirty="0">
                <a:latin typeface="+mn-ea"/>
              </a:rPr>
              <a:t>（占总周期数的百分比）？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00034" y="3643314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要使用数据存储器的指令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1472" y="4143380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lw</a:t>
            </a: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,  </a:t>
            </a:r>
            <a:r>
              <a:rPr lang="en-US" altLang="zh-CN" sz="2200" b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sw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1472" y="464344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200" b="1" kern="0" dirty="0">
                <a:latin typeface="+mn-ea"/>
              </a:rPr>
              <a:t>数据存储器利用率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08016" y="5143512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20% +</a:t>
            </a:r>
            <a:r>
              <a:rPr lang="zh-CN" altLang="en-US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15% = 35%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>
                <a:latin typeface="+mn-ea"/>
                <a:ea typeface="+mn-ea"/>
              </a:rPr>
              <a:t>4.8</a:t>
            </a:r>
            <a:r>
              <a:rPr lang="zh-CN" altLang="en-US" sz="3200" dirty="0">
                <a:latin typeface="+mn-ea"/>
                <a:ea typeface="+mn-ea"/>
              </a:rPr>
              <a:t>，</a:t>
            </a:r>
            <a:r>
              <a:rPr lang="en-US" altLang="zh-CN" sz="3200" dirty="0">
                <a:latin typeface="+mn-ea"/>
                <a:ea typeface="+mn-ea"/>
              </a:rPr>
              <a:t>P245</a:t>
            </a:r>
            <a:r>
              <a:rPr lang="zh-CN" altLang="en-US" sz="3200" dirty="0">
                <a:latin typeface="+mn-ea"/>
                <a:ea typeface="+mn-ea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>
                <a:latin typeface="+mn-ea"/>
              </a:rPr>
              <a:t>数据通路中不同阶段的延迟情况</a:t>
            </a:r>
            <a:endParaRPr lang="en-US" altLang="zh-CN" sz="2400" b="1" dirty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692275" y="6427811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101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910" y="1500174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143504" y="1000108"/>
            <a:ext cx="4000496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14909" y="1472874"/>
          <a:ext cx="34591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596" y="2382807"/>
            <a:ext cx="8464578" cy="90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5.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假设没有阻塞和冒险，</a:t>
            </a:r>
            <a:r>
              <a:rPr lang="zh-CN" altLang="en-US" sz="2400" b="1" kern="0" dirty="0">
                <a:latin typeface="+mn-ea"/>
              </a:rPr>
              <a:t>寄存器堆的写寄存器端口的利用率是多少？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00034" y="3643314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要使用</a:t>
            </a:r>
            <a:r>
              <a:rPr lang="zh-CN" altLang="en-US" sz="2200" b="1" kern="0" dirty="0">
                <a:latin typeface="+mn-ea"/>
              </a:rPr>
              <a:t>寄存器堆的写寄存器端口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的指令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1472" y="4143380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alu</a:t>
            </a: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,  </a:t>
            </a:r>
            <a:r>
              <a:rPr lang="en-US" altLang="zh-CN" sz="2200" b="1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lw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1472" y="464344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zh-CN" altLang="en-US" sz="2200" b="1" kern="0" dirty="0">
                <a:latin typeface="+mn-ea"/>
              </a:rPr>
              <a:t>寄存器堆的写寄存器端口利用率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08016" y="5143512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45% +</a:t>
            </a:r>
            <a:r>
              <a:rPr lang="zh-CN" altLang="en-US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20% = 65%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>
                <a:latin typeface="+mn-ea"/>
                <a:ea typeface="+mn-ea"/>
              </a:rPr>
              <a:t>4.8</a:t>
            </a:r>
            <a:r>
              <a:rPr lang="zh-CN" altLang="en-US" sz="3200" dirty="0">
                <a:latin typeface="+mn-ea"/>
                <a:ea typeface="+mn-ea"/>
              </a:rPr>
              <a:t>，</a:t>
            </a:r>
            <a:r>
              <a:rPr lang="en-US" altLang="zh-CN" sz="3200" dirty="0">
                <a:latin typeface="+mn-ea"/>
                <a:ea typeface="+mn-ea"/>
              </a:rPr>
              <a:t>P245</a:t>
            </a:r>
            <a:r>
              <a:rPr lang="zh-CN" altLang="en-US" sz="3200" dirty="0">
                <a:latin typeface="+mn-ea"/>
                <a:ea typeface="+mn-ea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>
                <a:latin typeface="+mn-ea"/>
              </a:rPr>
              <a:t>数据通路中不同阶段的延迟情况</a:t>
            </a:r>
            <a:endParaRPr lang="en-US" altLang="zh-CN" sz="2400" b="1" dirty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692275" y="6427811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102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910" y="1500174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143504" y="1000108"/>
            <a:ext cx="4000496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14909" y="1472874"/>
          <a:ext cx="34591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596" y="2382807"/>
            <a:ext cx="8464578" cy="161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6. </a:t>
            </a:r>
            <a:r>
              <a:rPr lang="zh-CN" altLang="en-US" sz="2000" b="1" kern="0" dirty="0">
                <a:latin typeface="+mn-ea"/>
              </a:rPr>
              <a:t>假设一种多周期的处理器设计，其中每条指令需要多个时钟周期完成。但上一条指令完成前不取下一条指令。在这种设计中，指令仅经过其所需的阶段（例如，存储指令仅需</a:t>
            </a:r>
            <a:r>
              <a:rPr lang="en-US" altLang="zh-CN" sz="2000" b="1" kern="0" dirty="0">
                <a:latin typeface="+mn-ea"/>
              </a:rPr>
              <a:t>4</a:t>
            </a:r>
            <a:r>
              <a:rPr lang="zh-CN" altLang="en-US" sz="2000" b="1" kern="0" dirty="0">
                <a:latin typeface="+mn-ea"/>
              </a:rPr>
              <a:t>个时钟周期，因为其不需要</a:t>
            </a:r>
            <a:r>
              <a:rPr lang="en-US" altLang="zh-CN" sz="2000" b="1" kern="0" dirty="0">
                <a:latin typeface="+mn-ea"/>
              </a:rPr>
              <a:t>WB</a:t>
            </a:r>
            <a:r>
              <a:rPr lang="zh-CN" altLang="en-US" sz="2000" b="1" kern="0" dirty="0">
                <a:latin typeface="+mn-ea"/>
              </a:rPr>
              <a:t>阶段）。比较单周期设计、多周期设计和流水线设计三者的时钟周期和总执行时间。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56197"/>
              </p:ext>
            </p:extLst>
          </p:nvPr>
        </p:nvGraphicFramePr>
        <p:xfrm>
          <a:off x="857224" y="4143380"/>
          <a:ext cx="781684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8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8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57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              性能标准</a:t>
                      </a:r>
                    </a:p>
                    <a:p>
                      <a:r>
                        <a:rPr lang="zh-CN" altLang="en-US" dirty="0"/>
                        <a:t>设计范式     </a:t>
                      </a:r>
                      <a:endParaRPr lang="en-US" altLang="zh-CN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时钟周期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发射一条指令时间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流水线发射一条指令时间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单周期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1250/350</a:t>
                      </a:r>
                      <a:r>
                        <a:rPr lang="en-US" altLang="zh-CN" baseline="0" dirty="0"/>
                        <a:t> = 3.57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多周期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err="1"/>
                        <a:t>lw</a:t>
                      </a:r>
                      <a:r>
                        <a:rPr lang="en-US" altLang="zh-CN" baseline="0" dirty="0"/>
                        <a:t>:    5 </a:t>
                      </a:r>
                      <a:r>
                        <a:rPr lang="zh-CN" altLang="en-US" baseline="0" dirty="0"/>
                        <a:t>　</a:t>
                      </a:r>
                      <a:r>
                        <a:rPr lang="en-US" altLang="zh-CN" baseline="0" dirty="0" err="1"/>
                        <a:t>sw</a:t>
                      </a:r>
                      <a:r>
                        <a:rPr lang="en-US" altLang="zh-CN" baseline="0" dirty="0"/>
                        <a:t>:   4 </a:t>
                      </a:r>
                      <a:r>
                        <a:rPr lang="zh-CN" altLang="en-US" baseline="0" dirty="0"/>
                        <a:t>　</a:t>
                      </a:r>
                      <a:r>
                        <a:rPr lang="en-US" altLang="zh-CN" baseline="0" dirty="0" err="1"/>
                        <a:t>beq</a:t>
                      </a:r>
                      <a:r>
                        <a:rPr lang="en-US" altLang="zh-CN" baseline="0" dirty="0"/>
                        <a:t>: </a:t>
                      </a:r>
                      <a:r>
                        <a:rPr lang="en-US" altLang="zh-CN" baseline="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altLang="zh-CN" baseline="0" dirty="0"/>
                        <a:t> </a:t>
                      </a:r>
                      <a:r>
                        <a:rPr lang="zh-CN" altLang="en-US" baseline="0" dirty="0"/>
                        <a:t>　　</a:t>
                      </a:r>
                      <a:r>
                        <a:rPr lang="en-US" altLang="zh-CN" baseline="0" dirty="0" err="1"/>
                        <a:t>alu</a:t>
                      </a:r>
                      <a:r>
                        <a:rPr lang="en-US" altLang="zh-CN" baseline="0" dirty="0"/>
                        <a:t>:  4 </a:t>
                      </a:r>
                    </a:p>
                    <a:p>
                      <a:r>
                        <a:rPr lang="zh-CN" altLang="en-US" baseline="0" dirty="0"/>
                        <a:t>比值：</a:t>
                      </a:r>
                      <a:r>
                        <a:rPr lang="en-US" altLang="zh-CN" baseline="0" dirty="0"/>
                        <a:t>5</a:t>
                      </a:r>
                      <a:r>
                        <a:rPr lang="zh-CN" altLang="en-US" baseline="0" dirty="0"/>
                        <a:t>*</a:t>
                      </a:r>
                      <a:r>
                        <a:rPr lang="en-US" altLang="zh-CN" baseline="0" dirty="0"/>
                        <a:t>0.2 +4</a:t>
                      </a:r>
                      <a:r>
                        <a:rPr lang="zh-CN" altLang="en-US" baseline="0" dirty="0"/>
                        <a:t>*</a:t>
                      </a:r>
                      <a:r>
                        <a:rPr lang="en-US" altLang="zh-CN" baseline="0" dirty="0"/>
                        <a:t>0.8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= 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流水线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CE8BD9A-6BE7-4F39-A5CF-D1279D2E75B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AU" altLang="zh-CN" sz="1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7AF695F-1BAD-4CAB-A89F-5DCF839B7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28" y="3639826"/>
            <a:ext cx="2299748" cy="32041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073B0A5-C56E-407A-A7D7-C63D66E56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3" y="210168"/>
            <a:ext cx="6788159" cy="368667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056783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54F3E7C-C723-4DBE-A77F-73C92E3B398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AU" altLang="zh-CN" sz="1400"/>
          </a:p>
        </p:txBody>
      </p:sp>
      <p:pic>
        <p:nvPicPr>
          <p:cNvPr id="137219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0" y="1077565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流水线控制信号（简化）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53382" y="4221301"/>
            <a:ext cx="5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9900"/>
                </a:solidFill>
              </a:rPr>
              <a:t>offset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13422" y="449705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rgbClr val="009900"/>
                </a:solidFill>
              </a:rPr>
              <a:t>rt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13422" y="483080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rgbClr val="009900"/>
                </a:solidFill>
              </a:rPr>
              <a:t>rd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723" y="435980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控制信号也需要分级</a:t>
            </a:r>
          </a:p>
        </p:txBody>
      </p:sp>
      <p:sp>
        <p:nvSpPr>
          <p:cNvPr id="4" name="椭圆 3"/>
          <p:cNvSpPr/>
          <p:nvPr/>
        </p:nvSpPr>
        <p:spPr bwMode="auto">
          <a:xfrm>
            <a:off x="4837918" y="4497051"/>
            <a:ext cx="648072" cy="97347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6908" y="5704742"/>
            <a:ext cx="7907934" cy="83099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ID</a:t>
            </a:r>
            <a:r>
              <a:rPr lang="zh-CN" altLang="en-US" dirty="0"/>
              <a:t>：指令译码 </a:t>
            </a:r>
            <a:r>
              <a:rPr lang="en-US" altLang="zh-CN" dirty="0"/>
              <a:t>+ </a:t>
            </a:r>
            <a:r>
              <a:rPr lang="zh-CN" altLang="en-US" dirty="0"/>
              <a:t>读寄存器堆 </a:t>
            </a:r>
            <a:r>
              <a:rPr lang="en-US" altLang="zh-CN" dirty="0"/>
              <a:t>+ </a:t>
            </a:r>
            <a:r>
              <a:rPr lang="en-US" altLang="zh-CN" dirty="0" err="1"/>
              <a:t>beq</a:t>
            </a:r>
            <a:r>
              <a:rPr lang="en-US" altLang="zh-CN" dirty="0"/>
              <a:t> </a:t>
            </a:r>
            <a:r>
              <a:rPr lang="zh-CN" altLang="en-US" dirty="0"/>
              <a:t>寄存器比较 </a:t>
            </a:r>
            <a:r>
              <a:rPr lang="en-US" altLang="zh-CN" dirty="0"/>
              <a:t>+ PC</a:t>
            </a:r>
            <a:r>
              <a:rPr lang="zh-CN" altLang="en-US" dirty="0"/>
              <a:t>调整</a:t>
            </a:r>
            <a:r>
              <a:rPr lang="en-US" altLang="zh-CN" dirty="0"/>
              <a:t>+ </a:t>
            </a:r>
            <a:r>
              <a:rPr lang="zh-CN" altLang="en-US" dirty="0"/>
              <a:t>控制器译电路＋选择器延时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ID</a:t>
            </a:r>
            <a:r>
              <a:rPr lang="zh-CN" altLang="en-US" dirty="0"/>
              <a:t>是关键步骤： 决定流水周期长短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放到</a:t>
            </a:r>
            <a:r>
              <a:rPr lang="en-US" altLang="zh-CN" dirty="0"/>
              <a:t>EX</a:t>
            </a:r>
            <a:r>
              <a:rPr lang="zh-CN" altLang="en-US" dirty="0"/>
              <a:t>可缩短时钟周期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05" y="188640"/>
            <a:ext cx="8270875" cy="647278"/>
          </a:xfrm>
        </p:spPr>
        <p:txBody>
          <a:bodyPr/>
          <a:lstStyle/>
          <a:p>
            <a:r>
              <a:rPr lang="zh-CN" altLang="en-US" dirty="0"/>
              <a:t>第三级使用的</a:t>
            </a:r>
            <a:r>
              <a:rPr lang="en-US" altLang="zh-CN" dirty="0" err="1"/>
              <a:t>ALUOp</a:t>
            </a:r>
            <a:r>
              <a:rPr lang="zh-CN" altLang="en-US" dirty="0"/>
              <a:t>信号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105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7" y="4569100"/>
            <a:ext cx="8465795" cy="2288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8B84A23-30EA-498D-A77C-BC0EA0484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49" y="1083212"/>
            <a:ext cx="6189805" cy="34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484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2260" y="260648"/>
            <a:ext cx="8270875" cy="575270"/>
          </a:xfrm>
        </p:spPr>
        <p:txBody>
          <a:bodyPr/>
          <a:lstStyle/>
          <a:p>
            <a:r>
              <a:rPr lang="zh-CN" altLang="en-US" dirty="0"/>
              <a:t>第三级和第四级使用的信号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106</a:t>
            </a:fld>
            <a:endParaRPr lang="en-AU" altLang="zh-CN"/>
          </a:p>
        </p:txBody>
      </p:sp>
      <p:pic>
        <p:nvPicPr>
          <p:cNvPr id="7" name="Picture 7" descr="f04-46-P374493">
            <a:extLst>
              <a:ext uri="{FF2B5EF4-FFF2-40B4-BE49-F238E27FC236}">
                <a16:creationId xmlns:a16="http://schemas.microsoft.com/office/drawing/2014/main" xmlns="" id="{8EE2FDF1-1FC3-4A12-B351-4C437CA5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0663"/>
            <a:ext cx="5925938" cy="333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73766"/>
              </p:ext>
            </p:extLst>
          </p:nvPr>
        </p:nvGraphicFramePr>
        <p:xfrm>
          <a:off x="2303239" y="4386276"/>
          <a:ext cx="684076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907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55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信号名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6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lang="zh-CN" altLang="en-US" sz="16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7798">
                <a:tc>
                  <a:txBody>
                    <a:bodyPr/>
                    <a:lstStyle/>
                    <a:p>
                      <a:r>
                        <a:rPr lang="en-US" altLang="zh-CN" sz="1400" b="1" i="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RegDst</a:t>
                      </a:r>
                      <a:endParaRPr lang="zh-CN" altLang="en-US" sz="14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写寄存器号：</a:t>
                      </a:r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altLang="zh-CN" sz="1400" b="1" i="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(20:16)</a:t>
                      </a:r>
                      <a:endParaRPr lang="zh-CN" altLang="en-US" sz="14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写寄存器号：</a:t>
                      </a:r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altLang="zh-CN" sz="1400" b="1" i="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altLang="zh-CN" sz="1400" b="1" i="0" baseline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(15:11)</a:t>
                      </a:r>
                      <a:endParaRPr lang="zh-CN" altLang="en-US" sz="14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7798">
                <a:tc>
                  <a:txBody>
                    <a:bodyPr/>
                    <a:lstStyle/>
                    <a:p>
                      <a:r>
                        <a:rPr lang="en-US" altLang="zh-CN" sz="1400" b="1" i="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RegWrite</a:t>
                      </a:r>
                      <a:endParaRPr lang="zh-CN" altLang="en-US" sz="14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写寄存器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7798">
                <a:tc>
                  <a:txBody>
                    <a:bodyPr/>
                    <a:lstStyle/>
                    <a:p>
                      <a:r>
                        <a:rPr lang="en-US" altLang="zh-CN" sz="1400" b="1" i="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ALUSrc</a:t>
                      </a:r>
                      <a:endParaRPr lang="zh-CN" altLang="en-US" sz="14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ALU</a:t>
                      </a:r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操作数源于第</a:t>
                      </a:r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</a:t>
                      </a:r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ALU</a:t>
                      </a:r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操作数源于指令低</a:t>
                      </a:r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7798">
                <a:tc>
                  <a:txBody>
                    <a:bodyPr/>
                    <a:lstStyle/>
                    <a:p>
                      <a:r>
                        <a:rPr lang="en-US" altLang="zh-CN" sz="1400" b="1" i="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PCSrc</a:t>
                      </a:r>
                      <a:endParaRPr lang="zh-CN" altLang="en-US" sz="14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PC = PC + 4</a:t>
                      </a:r>
                      <a:endParaRPr lang="zh-CN" altLang="en-US" sz="14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PC </a:t>
                      </a:r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： 分支目标地址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7798">
                <a:tc>
                  <a:txBody>
                    <a:bodyPr/>
                    <a:lstStyle/>
                    <a:p>
                      <a:r>
                        <a:rPr lang="en-US" altLang="zh-CN" sz="1400" b="1" i="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MemRead</a:t>
                      </a:r>
                      <a:endParaRPr lang="zh-CN" altLang="en-US" sz="14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根据地址读内存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7798">
                <a:tc>
                  <a:txBody>
                    <a:bodyPr/>
                    <a:lstStyle/>
                    <a:p>
                      <a:r>
                        <a:rPr lang="en-US" altLang="zh-CN" sz="1400" b="1" i="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MemWrite</a:t>
                      </a:r>
                      <a:endParaRPr lang="zh-CN" altLang="en-US" sz="14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根据地址写内存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7798">
                <a:tc>
                  <a:txBody>
                    <a:bodyPr/>
                    <a:lstStyle/>
                    <a:p>
                      <a:r>
                        <a:rPr lang="en-US" altLang="zh-CN" sz="1400" b="1" i="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MemtoReg</a:t>
                      </a:r>
                      <a:endParaRPr lang="zh-CN" altLang="en-US" sz="14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写寄存器的数据源于</a:t>
                      </a:r>
                      <a:r>
                        <a:rPr lang="en-US" altLang="zh-CN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ALU</a:t>
                      </a:r>
                      <a:endParaRPr lang="zh-CN" altLang="en-US" sz="14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i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写寄存器的数据源于数据内存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9035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562" y="116632"/>
            <a:ext cx="8270875" cy="1079326"/>
          </a:xfrm>
        </p:spPr>
        <p:txBody>
          <a:bodyPr/>
          <a:lstStyle/>
          <a:p>
            <a:r>
              <a:rPr lang="zh-CN" altLang="en-US" sz="2400" dirty="0"/>
              <a:t>控制信号与非流水方式相同的意义</a:t>
            </a:r>
            <a:endParaRPr lang="en-US" altLang="zh-CN" sz="2400" dirty="0"/>
          </a:p>
          <a:p>
            <a:pPr lvl="1"/>
            <a:r>
              <a:rPr lang="zh-CN" altLang="en-US" sz="2400" dirty="0"/>
              <a:t>按照流水线级进行了分组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107</a:t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65" y="4957719"/>
            <a:ext cx="8446503" cy="1870744"/>
          </a:xfrm>
          <a:prstGeom prst="rect">
            <a:avLst/>
          </a:prstGeom>
        </p:spPr>
      </p:pic>
      <p:pic>
        <p:nvPicPr>
          <p:cNvPr id="7" name="Picture 7" descr="f04-46-P374493">
            <a:extLst>
              <a:ext uri="{FF2B5EF4-FFF2-40B4-BE49-F238E27FC236}">
                <a16:creationId xmlns:a16="http://schemas.microsoft.com/office/drawing/2014/main" xmlns="" id="{8EE2FDF1-1FC3-4A12-B351-4C437CA5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0662"/>
            <a:ext cx="6912768" cy="389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7675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5A9ACC7-4481-4565-8B90-73F068EF8F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AU" altLang="zh-CN" sz="1400"/>
          </a:p>
        </p:txBody>
      </p:sp>
      <p:pic>
        <p:nvPicPr>
          <p:cNvPr id="139267" name="Picture 6" descr="f04-5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89" y="2420888"/>
            <a:ext cx="6316355" cy="39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流水线控制信号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150937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控制信号根据指令产生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与单周期实现一样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67704" y="5141371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rgbClr val="009900"/>
                </a:solidFill>
              </a:rPr>
              <a:t>RegDst</a:t>
            </a:r>
            <a:endParaRPr lang="en-US" altLang="zh-CN" sz="1200" dirty="0">
              <a:solidFill>
                <a:srgbClr val="009900"/>
              </a:solidFill>
            </a:endParaRPr>
          </a:p>
          <a:p>
            <a:r>
              <a:rPr lang="en-US" altLang="zh-CN" sz="1200" dirty="0" err="1">
                <a:solidFill>
                  <a:srgbClr val="009900"/>
                </a:solidFill>
              </a:rPr>
              <a:t>ALUOp</a:t>
            </a:r>
            <a:endParaRPr lang="en-US" altLang="zh-CN" sz="1200" dirty="0">
              <a:solidFill>
                <a:srgbClr val="009900"/>
              </a:solidFill>
            </a:endParaRPr>
          </a:p>
          <a:p>
            <a:r>
              <a:rPr lang="en-US" altLang="zh-CN" sz="1200" dirty="0" err="1">
                <a:solidFill>
                  <a:srgbClr val="009900"/>
                </a:solidFill>
              </a:rPr>
              <a:t>ALUSrc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0953" y="5141371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9900"/>
                </a:solidFill>
              </a:rPr>
              <a:t>Branch</a:t>
            </a:r>
          </a:p>
          <a:p>
            <a:r>
              <a:rPr lang="en-US" altLang="zh-CN" sz="1200" dirty="0" err="1">
                <a:solidFill>
                  <a:srgbClr val="009900"/>
                </a:solidFill>
              </a:rPr>
              <a:t>MemRead</a:t>
            </a:r>
            <a:endParaRPr lang="en-US" altLang="zh-CN" sz="1200" dirty="0">
              <a:solidFill>
                <a:srgbClr val="009900"/>
              </a:solidFill>
            </a:endParaRPr>
          </a:p>
          <a:p>
            <a:r>
              <a:rPr lang="en-US" altLang="zh-CN" sz="1200" dirty="0" err="1">
                <a:solidFill>
                  <a:srgbClr val="009900"/>
                </a:solidFill>
              </a:rPr>
              <a:t>MemWrite</a:t>
            </a:r>
            <a:endParaRPr lang="en-US" altLang="zh-CN" sz="1200" dirty="0">
              <a:solidFill>
                <a:srgbClr val="0099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90115" y="514137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rgbClr val="009900"/>
                </a:solidFill>
              </a:rPr>
              <a:t>MemtoReg</a:t>
            </a:r>
            <a:endParaRPr lang="en-US" altLang="zh-CN" sz="1200" dirty="0">
              <a:solidFill>
                <a:srgbClr val="009900"/>
              </a:solidFill>
            </a:endParaRPr>
          </a:p>
          <a:p>
            <a:r>
              <a:rPr lang="en-US" altLang="zh-CN" sz="1200" dirty="0" err="1">
                <a:solidFill>
                  <a:srgbClr val="009900"/>
                </a:solidFill>
              </a:rPr>
              <a:t>RegWrite</a:t>
            </a:r>
            <a:endParaRPr lang="en-US" altLang="zh-CN" sz="1200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39199" y="4362658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产生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68140" y="2181602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个往后传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28444" y="276383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个往后传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79912" y="4357687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本级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411487" y="4362658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本级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17072" y="4357687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本级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637EC09-042E-4CEB-9C1E-08744FD5E07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AU" altLang="zh-CN" sz="1400" dirty="0"/>
          </a:p>
        </p:txBody>
      </p:sp>
      <p:pic>
        <p:nvPicPr>
          <p:cNvPr id="141315" name="Picture 5" descr="f04-5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28962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流水线数据通路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3849" y="5446445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4-51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07904" y="530120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7904" y="566530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rd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03848" y="364502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03848" y="386251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08FC91-E1D6-4818-A006-10B2EB0EA36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zh-CN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4.2</a:t>
            </a:r>
            <a:r>
              <a:rPr lang="zh-CN" altLang="en-US" dirty="0">
                <a:ea typeface="宋体" panose="02010600030101010101" pitchFamily="2" charset="-122"/>
              </a:rPr>
              <a:t> 逻辑设计基础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 rot="5400000">
            <a:off x="7287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§4.2 Logic Design Conventions</a:t>
            </a: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信息以二进制方式编码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低电平</a:t>
            </a:r>
            <a:r>
              <a:rPr lang="en-US" altLang="zh-CN" dirty="0">
                <a:ea typeface="宋体" panose="02010600030101010101" pitchFamily="2" charset="-122"/>
              </a:rPr>
              <a:t>= 0, </a:t>
            </a:r>
            <a:r>
              <a:rPr lang="zh-CN" altLang="en-US" dirty="0">
                <a:ea typeface="宋体" panose="02010600030101010101" pitchFamily="2" charset="-122"/>
              </a:rPr>
              <a:t>高电平</a:t>
            </a:r>
            <a:r>
              <a:rPr lang="en-US" altLang="zh-CN" dirty="0">
                <a:ea typeface="宋体" panose="02010600030101010101" pitchFamily="2" charset="-122"/>
              </a:rPr>
              <a:t> = 1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一根信号线代表一个</a:t>
            </a:r>
            <a:r>
              <a:rPr lang="en-US" altLang="zh-CN" dirty="0">
                <a:ea typeface="宋体" panose="02010600030101010101" pitchFamily="2" charset="-122"/>
              </a:rPr>
              <a:t>bit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多</a:t>
            </a:r>
            <a:r>
              <a:rPr lang="en-US" altLang="zh-CN" dirty="0">
                <a:ea typeface="宋体" panose="02010600030101010101" pitchFamily="2" charset="-122"/>
              </a:rPr>
              <a:t>bit</a:t>
            </a:r>
            <a:r>
              <a:rPr lang="zh-CN" altLang="en-US" dirty="0">
                <a:ea typeface="宋体" panose="02010600030101010101" pitchFamily="2" charset="-122"/>
              </a:rPr>
              <a:t>数据需要用多根线表示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组合单元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combinational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elements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数据的运算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输出只取决于输入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状态单元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时序单元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state/sequential elements)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存储有历史信息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152F4E59-4E34-461F-A03E-6BA980059A1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AU" altLang="zh-CN" sz="1400" dirty="0"/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30942"/>
            <a:ext cx="8259762" cy="677108"/>
          </a:xfrm>
        </p:spPr>
        <p:txBody>
          <a:bodyPr/>
          <a:lstStyle/>
          <a:p>
            <a:pPr eaLnBrk="1" hangingPunct="1"/>
            <a:r>
              <a:rPr lang="en-US" altLang="zh-CN" sz="3800" dirty="0">
                <a:ea typeface="宋体" panose="02010600030101010101" pitchFamily="2" charset="-122"/>
              </a:rPr>
              <a:t>4.7</a:t>
            </a:r>
            <a:r>
              <a:rPr lang="zh-CN" altLang="en-US" sz="3800" dirty="0">
                <a:ea typeface="宋体" panose="02010600030101010101" pitchFamily="2" charset="-122"/>
              </a:rPr>
              <a:t> 数据冒险：旁路与阻塞</a:t>
            </a:r>
            <a:endParaRPr lang="en-AU" altLang="zh-CN" sz="3800" dirty="0">
              <a:ea typeface="宋体" panose="02010600030101010101" pitchFamily="2" charset="-122"/>
            </a:endParaRPr>
          </a:p>
        </p:txBody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70875" cy="3959398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分析考察一下指令序列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	sub 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 $1,$3</a:t>
            </a:r>
            <a:b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and $12,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,$5</a:t>
            </a:r>
            <a:b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or  $13,$6,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add $14,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err="1">
                <a:latin typeface="Lucida Console" panose="020B0609040504020204" pitchFamily="49" charset="0"/>
                <a:ea typeface="宋体" panose="02010600030101010101" pitchFamily="2" charset="-122"/>
              </a:rPr>
              <a:t>sw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  $15,100(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这些数据冒险可以通过前推技术来解决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问题：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如何发现何时需要将数据前推</a:t>
            </a:r>
            <a:r>
              <a:rPr lang="zh-CN" altLang="en-US" dirty="0">
                <a:ea typeface="宋体" panose="02010600030101010101" pitchFamily="2" charset="-122"/>
              </a:rPr>
              <a:t>？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43365" name="Text Box 4"/>
          <p:cNvSpPr txBox="1">
            <a:spLocks noChangeArrowheads="1"/>
          </p:cNvSpPr>
          <p:nvPr/>
        </p:nvSpPr>
        <p:spPr bwMode="auto">
          <a:xfrm rot="5400000">
            <a:off x="6696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§4.7 Data Hazards: Forwarding vs. Stalling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1932614" y="1547010"/>
            <a:ext cx="504056" cy="5040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18855" y="1547010"/>
            <a:ext cx="477406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IF ID EX MEM WB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IF  ID   </a:t>
            </a:r>
            <a:r>
              <a:rPr lang="en-US" altLang="zh-CN" sz="2000" dirty="0">
                <a:solidFill>
                  <a:srgbClr val="FF0000"/>
                </a:solidFill>
              </a:rPr>
              <a:t>EX </a:t>
            </a:r>
            <a:r>
              <a:rPr lang="en-US" altLang="zh-CN" sz="2000" dirty="0"/>
              <a:t> MEM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  IF    ID    </a:t>
            </a:r>
            <a:r>
              <a:rPr lang="en-US" altLang="zh-CN" sz="2000" dirty="0">
                <a:solidFill>
                  <a:srgbClr val="FF0000"/>
                </a:solidFill>
              </a:rPr>
              <a:t>EX</a:t>
            </a:r>
            <a:r>
              <a:rPr lang="en-US" altLang="zh-CN" sz="2000" dirty="0"/>
              <a:t>  MEM WB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         IF      ID    EX  MEM WB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                  IF     ID      EX  MEM WB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BF98C0-2EE1-4FE9-A4A7-ABD3A90E149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AU" altLang="zh-CN" sz="1400"/>
          </a:p>
        </p:txBody>
      </p:sp>
      <p:pic>
        <p:nvPicPr>
          <p:cNvPr id="145411" name="Picture 7" descr="f04-5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6200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数据相关</a:t>
            </a:r>
            <a:r>
              <a:rPr lang="en-US" altLang="zh-CN" dirty="0">
                <a:ea typeface="宋体" panose="02010600030101010101" pitchFamily="2" charset="-122"/>
              </a:rPr>
              <a:t> &amp; </a:t>
            </a:r>
            <a:r>
              <a:rPr lang="zh-CN" altLang="en-US" dirty="0">
                <a:ea typeface="宋体" panose="02010600030101010101" pitchFamily="2" charset="-122"/>
              </a:rPr>
              <a:t>旁路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前推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45413" name="Line 4"/>
          <p:cNvSpPr>
            <a:spLocks noChangeShapeType="1"/>
          </p:cNvSpPr>
          <p:nvPr/>
        </p:nvSpPr>
        <p:spPr bwMode="auto">
          <a:xfrm>
            <a:off x="4086225" y="2959100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14" name="Line 5"/>
          <p:cNvSpPr>
            <a:spLocks noChangeShapeType="1"/>
          </p:cNvSpPr>
          <p:nvPr/>
        </p:nvSpPr>
        <p:spPr bwMode="auto">
          <a:xfrm>
            <a:off x="4222750" y="2959100"/>
            <a:ext cx="709290" cy="1539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椭圆 6"/>
          <p:cNvSpPr/>
          <p:nvPr/>
        </p:nvSpPr>
        <p:spPr bwMode="auto">
          <a:xfrm>
            <a:off x="4812506" y="1700808"/>
            <a:ext cx="504056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5051" y="2276872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数据产生和使用的实际时刻</a:t>
            </a: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203848" y="1209676"/>
            <a:ext cx="154039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 flipV="1">
            <a:off x="5211069" y="1192213"/>
            <a:ext cx="1737194" cy="17463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7664" y="6227763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4-52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3" grpId="0" animBg="1"/>
      <p:bldP spid="145414" grpId="0" animBg="1"/>
      <p:bldP spid="2" grpId="0"/>
      <p:bldP spid="9" grpId="0" animBg="1"/>
      <p:bldP spid="1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132A5B86-190F-46BB-966B-DB55E1D9578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AU" altLang="zh-CN" sz="1400" dirty="0"/>
          </a:p>
        </p:txBody>
      </p:sp>
      <p:sp>
        <p:nvSpPr>
          <p:cNvPr id="147459" name="Rectangle 2"/>
          <p:cNvSpPr>
            <a:spLocks noGrp="1" noChangeArrowheads="1"/>
          </p:cNvSpPr>
          <p:nvPr>
            <p:ph type="title"/>
          </p:nvPr>
        </p:nvSpPr>
        <p:spPr>
          <a:xfrm>
            <a:off x="542238" y="287576"/>
            <a:ext cx="8259762" cy="646331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检测是否需要启用前推</a:t>
            </a:r>
            <a:endParaRPr lang="en-AU" altLang="zh-CN" sz="3600" dirty="0">
              <a:ea typeface="宋体" panose="02010600030101010101" pitchFamily="2" charset="-122"/>
            </a:endParaRPr>
          </a:p>
        </p:txBody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512" y="1080333"/>
            <a:ext cx="8218487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读写寄存器号逐级向后传递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获得寄存器的读写时间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ID/</a:t>
            </a:r>
            <a:r>
              <a:rPr lang="en-US" altLang="zh-CN" sz="2400" dirty="0" err="1">
                <a:ea typeface="宋体" panose="02010600030101010101" pitchFamily="2" charset="-122"/>
              </a:rPr>
              <a:t>EX.RegisterRs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ea typeface="宋体" panose="02010600030101010101" pitchFamily="2" charset="-122"/>
              </a:rPr>
              <a:t>ID/EX</a:t>
            </a:r>
            <a:r>
              <a:rPr lang="zh-CN" altLang="en-US" sz="2400" dirty="0">
                <a:ea typeface="宋体" panose="02010600030101010101" pitchFamily="2" charset="-122"/>
              </a:rPr>
              <a:t>记录的</a:t>
            </a:r>
            <a:r>
              <a:rPr lang="en-US" altLang="zh-CN" sz="2400" dirty="0" err="1">
                <a:ea typeface="宋体" panose="02010600030101010101" pitchFamily="2" charset="-122"/>
              </a:rPr>
              <a:t>Rs</a:t>
            </a:r>
            <a:r>
              <a:rPr lang="zh-CN" altLang="en-US" sz="2400" dirty="0">
                <a:ea typeface="宋体" panose="02010600030101010101" pitchFamily="2" charset="-122"/>
              </a:rPr>
              <a:t>寄存器号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EX</a:t>
            </a:r>
            <a:r>
              <a:rPr lang="zh-CN" altLang="en-US" sz="2400" dirty="0">
                <a:ea typeface="宋体" panose="02010600030101010101" pitchFamily="2" charset="-122"/>
              </a:rPr>
              <a:t>级</a:t>
            </a:r>
            <a:r>
              <a:rPr lang="en-US" altLang="zh-CN" sz="2400" dirty="0">
                <a:ea typeface="宋体" panose="02010600030101010101" pitchFamily="2" charset="-122"/>
              </a:rPr>
              <a:t>ALU</a:t>
            </a:r>
            <a:r>
              <a:rPr lang="zh-CN" altLang="en-US" sz="2400" dirty="0">
                <a:ea typeface="宋体" panose="02010600030101010101" pitchFamily="2" charset="-122"/>
              </a:rPr>
              <a:t>的两个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输入寄存器号：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ID/</a:t>
            </a:r>
            <a:r>
              <a:rPr lang="en-US" altLang="zh-CN" dirty="0" err="1">
                <a:ea typeface="宋体" panose="02010600030101010101" pitchFamily="2" charset="-122"/>
              </a:rPr>
              <a:t>EX.RegisterRs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ID/</a:t>
            </a:r>
            <a:r>
              <a:rPr lang="en-US" altLang="zh-CN" dirty="0" err="1">
                <a:ea typeface="宋体" panose="02010600030101010101" pitchFamily="2" charset="-122"/>
              </a:rPr>
              <a:t>EX.RegisterRt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判定数据冒险条件（</a:t>
            </a:r>
            <a:r>
              <a:rPr lang="en-US" altLang="zh-CN" sz="2400" dirty="0"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ea typeface="宋体" panose="02010600030101010101" pitchFamily="2" charset="-122"/>
              </a:rPr>
              <a:t>种类型）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  <a:ea typeface="宋体" panose="02010600030101010101" pitchFamily="2" charset="-122"/>
              </a:rPr>
              <a:t>1a.</a:t>
            </a:r>
            <a:r>
              <a:rPr lang="en-US" altLang="zh-CN" sz="2400" dirty="0">
                <a:ea typeface="宋体" panose="02010600030101010101" pitchFamily="2" charset="-122"/>
              </a:rPr>
              <a:t> EX/</a:t>
            </a:r>
            <a:r>
              <a:rPr lang="en-US" altLang="zh-CN" sz="2400" dirty="0" err="1">
                <a:ea typeface="宋体" panose="02010600030101010101" pitchFamily="2" charset="-122"/>
              </a:rPr>
              <a:t>MEM.RegisterRd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ID/</a:t>
            </a:r>
            <a:r>
              <a:rPr lang="en-US" altLang="zh-CN" sz="2400" dirty="0" err="1">
                <a:ea typeface="宋体" panose="02010600030101010101" pitchFamily="2" charset="-122"/>
              </a:rPr>
              <a:t>EX.RegisterRs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  <a:ea typeface="宋体" panose="02010600030101010101" pitchFamily="2" charset="-122"/>
              </a:rPr>
              <a:t>1b.</a:t>
            </a:r>
            <a:r>
              <a:rPr lang="en-US" altLang="zh-CN" sz="2400" dirty="0">
                <a:ea typeface="宋体" panose="02010600030101010101" pitchFamily="2" charset="-122"/>
              </a:rPr>
              <a:t> EX/</a:t>
            </a:r>
            <a:r>
              <a:rPr lang="en-US" altLang="zh-CN" sz="2400" dirty="0" err="1">
                <a:ea typeface="宋体" panose="02010600030101010101" pitchFamily="2" charset="-122"/>
              </a:rPr>
              <a:t>MEM.RegisterRd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ID/</a:t>
            </a:r>
            <a:r>
              <a:rPr lang="en-US" altLang="zh-CN" sz="2400" dirty="0" err="1">
                <a:ea typeface="宋体" panose="02010600030101010101" pitchFamily="2" charset="-122"/>
              </a:rPr>
              <a:t>EX.RegisterRt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  <a:ea typeface="宋体" panose="02010600030101010101" pitchFamily="2" charset="-122"/>
              </a:rPr>
              <a:t>2a.</a:t>
            </a:r>
            <a:r>
              <a:rPr lang="en-US" altLang="zh-CN" sz="2400" dirty="0">
                <a:ea typeface="宋体" panose="02010600030101010101" pitchFamily="2" charset="-122"/>
              </a:rPr>
              <a:t> MEM/</a:t>
            </a:r>
            <a:r>
              <a:rPr lang="en-US" altLang="zh-CN" sz="2400" dirty="0" err="1">
                <a:ea typeface="宋体" panose="02010600030101010101" pitchFamily="2" charset="-122"/>
              </a:rPr>
              <a:t>WB.RegisterRd</a:t>
            </a:r>
            <a:r>
              <a:rPr lang="en-US" altLang="zh-CN" sz="2400" dirty="0">
                <a:ea typeface="宋体" panose="02010600030101010101" pitchFamily="2" charset="-122"/>
              </a:rPr>
              <a:t> = ID/</a:t>
            </a:r>
            <a:r>
              <a:rPr lang="en-US" altLang="zh-CN" sz="2400" dirty="0" err="1">
                <a:ea typeface="宋体" panose="02010600030101010101" pitchFamily="2" charset="-122"/>
              </a:rPr>
              <a:t>EX.RegisterRs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  <a:ea typeface="宋体" panose="02010600030101010101" pitchFamily="2" charset="-122"/>
              </a:rPr>
              <a:t>2b.</a:t>
            </a:r>
            <a:r>
              <a:rPr lang="en-US" altLang="zh-CN" sz="2400" dirty="0">
                <a:ea typeface="宋体" panose="02010600030101010101" pitchFamily="2" charset="-122"/>
              </a:rPr>
              <a:t> MEM/</a:t>
            </a:r>
            <a:r>
              <a:rPr lang="en-US" altLang="zh-CN" sz="2400" dirty="0" err="1">
                <a:ea typeface="宋体" panose="02010600030101010101" pitchFamily="2" charset="-122"/>
              </a:rPr>
              <a:t>WB.RegisterRd</a:t>
            </a:r>
            <a:r>
              <a:rPr lang="en-US" altLang="zh-CN" sz="2400" dirty="0">
                <a:ea typeface="宋体" panose="02010600030101010101" pitchFamily="2" charset="-122"/>
              </a:rPr>
              <a:t> = ID/</a:t>
            </a:r>
            <a:r>
              <a:rPr lang="en-US" altLang="zh-CN" sz="2400" dirty="0" err="1">
                <a:ea typeface="宋体" panose="02010600030101010101" pitchFamily="2" charset="-122"/>
              </a:rPr>
              <a:t>EX.RegisterRt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sp>
        <p:nvSpPr>
          <p:cNvPr id="147461" name="Text Box 4"/>
          <p:cNvSpPr txBox="1">
            <a:spLocks noChangeArrowheads="1"/>
          </p:cNvSpPr>
          <p:nvPr/>
        </p:nvSpPr>
        <p:spPr bwMode="auto">
          <a:xfrm>
            <a:off x="7572079" y="3882276"/>
            <a:ext cx="1415772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r>
              <a:rPr lang="en-US" altLang="zh-CN" sz="1600" dirty="0">
                <a:ea typeface="宋体" panose="02010600030101010101" pitchFamily="2" charset="-122"/>
              </a:rPr>
              <a:t/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>
                <a:ea typeface="宋体" panose="02010600030101010101" pitchFamily="2" charset="-122"/>
              </a:rPr>
              <a:t>EX/MEM</a:t>
            </a:r>
            <a:r>
              <a:rPr lang="zh-CN" altLang="en-US" sz="1600" dirty="0">
                <a:ea typeface="宋体" panose="02010600030101010101" pitchFamily="2" charset="-122"/>
              </a:rPr>
              <a:t>获得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147462" name="AutoShape 5"/>
          <p:cNvSpPr>
            <a:spLocks/>
          </p:cNvSpPr>
          <p:nvPr/>
        </p:nvSpPr>
        <p:spPr bwMode="auto">
          <a:xfrm>
            <a:off x="7322841" y="3899739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3" name="AutoShape 6"/>
          <p:cNvSpPr>
            <a:spLocks/>
          </p:cNvSpPr>
          <p:nvPr/>
        </p:nvSpPr>
        <p:spPr bwMode="auto">
          <a:xfrm>
            <a:off x="7322841" y="4804614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4" name="Text Box 7"/>
          <p:cNvSpPr txBox="1">
            <a:spLocks noChangeArrowheads="1"/>
          </p:cNvSpPr>
          <p:nvPr/>
        </p:nvSpPr>
        <p:spPr bwMode="auto">
          <a:xfrm>
            <a:off x="7572079" y="4804614"/>
            <a:ext cx="1462260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r>
              <a:rPr lang="en-US" altLang="zh-CN" sz="1600" dirty="0">
                <a:ea typeface="宋体" panose="02010600030101010101" pitchFamily="2" charset="-122"/>
              </a:rPr>
              <a:t/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>
                <a:ea typeface="宋体" panose="02010600030101010101" pitchFamily="2" charset="-122"/>
              </a:rPr>
              <a:t>MEM/WB</a:t>
            </a:r>
            <a:r>
              <a:rPr lang="zh-CN" altLang="en-US" sz="1600" dirty="0">
                <a:ea typeface="宋体" panose="02010600030101010101" pitchFamily="2" charset="-122"/>
              </a:rPr>
              <a:t>获得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1578876" y="3817872"/>
            <a:ext cx="2987880" cy="1782398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4818639" y="3817872"/>
            <a:ext cx="2439789" cy="1782398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2900" y="5610149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写操作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90036" y="5615961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读操作</a:t>
            </a:r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678896" y="5229270"/>
            <a:ext cx="321306" cy="1159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flipH="1">
            <a:off x="678896" y="4450112"/>
            <a:ext cx="321307" cy="841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 flipV="1">
            <a:off x="624788" y="4218336"/>
            <a:ext cx="375416" cy="5956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H="1">
            <a:off x="624788" y="4034827"/>
            <a:ext cx="375416" cy="1241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107504" y="3989680"/>
            <a:ext cx="434734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>
                <a:ea typeface="宋体" panose="02010600030101010101" pitchFamily="2" charset="-122"/>
              </a:rPr>
              <a:t>Rs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52388" y="5122272"/>
            <a:ext cx="389850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>
                <a:ea typeface="宋体" panose="02010600030101010101" pitchFamily="2" charset="-122"/>
              </a:rPr>
              <a:t>Rt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00" y="2132610"/>
            <a:ext cx="3322453" cy="133989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113</a:t>
            </a:fld>
            <a:endParaRPr lang="en-AU" altLang="zh-CN"/>
          </a:p>
        </p:txBody>
      </p:sp>
      <p:pic>
        <p:nvPicPr>
          <p:cNvPr id="6" name="Picture 7" descr="f04-5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1343699"/>
            <a:ext cx="7429552" cy="518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2910" y="347283"/>
            <a:ext cx="3863558" cy="400110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 R</a:t>
            </a:r>
            <a:r>
              <a:rPr lang="zh-CN" altLang="en-US" sz="2000" dirty="0">
                <a:latin typeface="+mn-ea"/>
              </a:rPr>
              <a:t>型： </a:t>
            </a:r>
            <a:r>
              <a:rPr lang="en-US" altLang="zh-CN" sz="2000" dirty="0">
                <a:latin typeface="+mn-ea"/>
              </a:rPr>
              <a:t>op  </a:t>
            </a:r>
            <a:r>
              <a:rPr lang="en-US" altLang="zh-CN" sz="2000" dirty="0" err="1">
                <a:latin typeface="+mn-ea"/>
              </a:rPr>
              <a:t>rs</a:t>
            </a:r>
            <a:r>
              <a:rPr lang="en-US" altLang="zh-CN" sz="2000" dirty="0">
                <a:latin typeface="+mn-ea"/>
              </a:rPr>
              <a:t>  </a:t>
            </a:r>
            <a:r>
              <a:rPr lang="en-US" altLang="zh-CN" sz="2000" dirty="0" err="1">
                <a:latin typeface="+mn-ea"/>
              </a:rPr>
              <a:t>rt</a:t>
            </a:r>
            <a:r>
              <a:rPr lang="en-US" altLang="zh-CN" sz="2000" dirty="0">
                <a:latin typeface="+mn-ea"/>
              </a:rPr>
              <a:t>  rd  </a:t>
            </a:r>
            <a:r>
              <a:rPr lang="en-US" altLang="zh-CN" sz="2000" dirty="0" err="1">
                <a:latin typeface="+mn-ea"/>
              </a:rPr>
              <a:t>shamt</a:t>
            </a:r>
            <a:r>
              <a:rPr lang="en-US" altLang="zh-CN" sz="2000" dirty="0">
                <a:latin typeface="+mn-ea"/>
              </a:rPr>
              <a:t>  </a:t>
            </a:r>
            <a:r>
              <a:rPr lang="en-US" altLang="zh-CN" sz="2000" dirty="0" err="1">
                <a:latin typeface="+mn-ea"/>
              </a:rPr>
              <a:t>funct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2710" y="314246"/>
            <a:ext cx="2898550" cy="400110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 I</a:t>
            </a:r>
            <a:r>
              <a:rPr lang="zh-CN" altLang="en-US" sz="2000" dirty="0">
                <a:latin typeface="+mn-ea"/>
              </a:rPr>
              <a:t>型： </a:t>
            </a:r>
            <a:r>
              <a:rPr lang="en-US" altLang="zh-CN" sz="2000" dirty="0">
                <a:latin typeface="+mn-ea"/>
              </a:rPr>
              <a:t>op  </a:t>
            </a:r>
            <a:r>
              <a:rPr lang="en-US" altLang="zh-CN" sz="2000" dirty="0" err="1">
                <a:latin typeface="+mn-ea"/>
              </a:rPr>
              <a:t>rs</a:t>
            </a:r>
            <a:r>
              <a:rPr lang="en-US" altLang="zh-CN" sz="2000" dirty="0">
                <a:latin typeface="+mn-ea"/>
              </a:rPr>
              <a:t>  </a:t>
            </a:r>
            <a:r>
              <a:rPr lang="en-US" altLang="zh-CN" sz="2000" dirty="0" err="1">
                <a:latin typeface="+mn-ea"/>
              </a:rPr>
              <a:t>rt</a:t>
            </a:r>
            <a:r>
              <a:rPr lang="en-US" altLang="zh-CN" sz="2000" dirty="0">
                <a:latin typeface="+mn-ea"/>
              </a:rPr>
              <a:t>  address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6374" y="1979382"/>
            <a:ext cx="3929058" cy="120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32240" y="3474091"/>
            <a:ext cx="1980029" cy="707886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如果指令改为：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and $12, $5,$2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51337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前推通路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8270875" cy="5111750"/>
          </a:xfrm>
        </p:spPr>
        <p:txBody>
          <a:bodyPr/>
          <a:lstStyle/>
          <a:p>
            <a:r>
              <a:rPr lang="zh-CN" altLang="en-US" sz="2800" b="1" dirty="0"/>
              <a:t>所需的数据将随着</a:t>
            </a:r>
            <a:r>
              <a:rPr lang="zh-CN" altLang="en-US" sz="2800" b="1" dirty="0">
                <a:solidFill>
                  <a:srgbClr val="009900"/>
                </a:solidFill>
              </a:rPr>
              <a:t>流水线寄存器</a:t>
            </a:r>
            <a:r>
              <a:rPr lang="zh-CN" altLang="en-US" sz="2800" b="1" dirty="0">
                <a:solidFill>
                  <a:srgbClr val="FF0000"/>
                </a:solidFill>
              </a:rPr>
              <a:t>逐级</a:t>
            </a:r>
            <a:r>
              <a:rPr lang="zh-CN" altLang="en-US" sz="2800" b="1" dirty="0"/>
              <a:t>传递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114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1571612"/>
            <a:ext cx="6460827" cy="4880582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>
            <a:off x="4429124" y="2213414"/>
            <a:ext cx="288032" cy="1440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01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0B3F1D-9623-485F-A815-CBDA312DF3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AU" altLang="zh-CN" sz="1400"/>
          </a:p>
        </p:txBody>
      </p:sp>
      <p:pic>
        <p:nvPicPr>
          <p:cNvPr id="151555" name="Picture 6" descr="f04-54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764704"/>
            <a:ext cx="6618287" cy="441007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51556" name="Rectangle 2"/>
          <p:cNvSpPr>
            <a:spLocks noGrp="1" noChangeArrowheads="1"/>
          </p:cNvSpPr>
          <p:nvPr>
            <p:ph type="title"/>
          </p:nvPr>
        </p:nvSpPr>
        <p:spPr>
          <a:xfrm>
            <a:off x="511175" y="179929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流水线中的前推通路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133600" y="1240032"/>
            <a:ext cx="1195547" cy="396255"/>
          </a:xfrm>
          <a:custGeom>
            <a:avLst/>
            <a:gdLst>
              <a:gd name="connsiteX0" fmla="*/ 0 w 1425677"/>
              <a:gd name="connsiteY0" fmla="*/ 393291 h 396255"/>
              <a:gd name="connsiteX1" fmla="*/ 373626 w 1425677"/>
              <a:gd name="connsiteY1" fmla="*/ 353962 h 396255"/>
              <a:gd name="connsiteX2" fmla="*/ 727587 w 1425677"/>
              <a:gd name="connsiteY2" fmla="*/ 98323 h 396255"/>
              <a:gd name="connsiteX3" fmla="*/ 1425677 w 1425677"/>
              <a:gd name="connsiteY3" fmla="*/ 0 h 39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677" h="396255">
                <a:moveTo>
                  <a:pt x="0" y="393291"/>
                </a:moveTo>
                <a:cubicBezTo>
                  <a:pt x="126181" y="398207"/>
                  <a:pt x="252362" y="403123"/>
                  <a:pt x="373626" y="353962"/>
                </a:cubicBezTo>
                <a:cubicBezTo>
                  <a:pt x="494890" y="304801"/>
                  <a:pt x="552245" y="157317"/>
                  <a:pt x="727587" y="98323"/>
                </a:cubicBezTo>
                <a:cubicBezTo>
                  <a:pt x="902929" y="39329"/>
                  <a:pt x="1164303" y="19664"/>
                  <a:pt x="142567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148143" y="1299026"/>
            <a:ext cx="1099392" cy="1641987"/>
          </a:xfrm>
          <a:custGeom>
            <a:avLst/>
            <a:gdLst>
              <a:gd name="connsiteX0" fmla="*/ 96502 w 1099392"/>
              <a:gd name="connsiteY0" fmla="*/ 1641987 h 1641987"/>
              <a:gd name="connsiteX1" fmla="*/ 96502 w 1099392"/>
              <a:gd name="connsiteY1" fmla="*/ 294968 h 1641987"/>
              <a:gd name="connsiteX2" fmla="*/ 1099392 w 1099392"/>
              <a:gd name="connsiteY2" fmla="*/ 0 h 16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392" h="1641987">
                <a:moveTo>
                  <a:pt x="96502" y="1641987"/>
                </a:moveTo>
                <a:cubicBezTo>
                  <a:pt x="12928" y="1105309"/>
                  <a:pt x="-70646" y="568632"/>
                  <a:pt x="96502" y="294968"/>
                </a:cubicBezTo>
                <a:cubicBezTo>
                  <a:pt x="263650" y="21304"/>
                  <a:pt x="681521" y="10652"/>
                  <a:pt x="1099392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78308" y="1446510"/>
            <a:ext cx="820066" cy="1455174"/>
          </a:xfrm>
          <a:custGeom>
            <a:avLst/>
            <a:gdLst>
              <a:gd name="connsiteX0" fmla="*/ 33486 w 820066"/>
              <a:gd name="connsiteY0" fmla="*/ 1455174 h 1455174"/>
              <a:gd name="connsiteX1" fmla="*/ 92479 w 820066"/>
              <a:gd name="connsiteY1" fmla="*/ 334296 h 1455174"/>
              <a:gd name="connsiteX2" fmla="*/ 820066 w 820066"/>
              <a:gd name="connsiteY2" fmla="*/ 0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066" h="1455174">
                <a:moveTo>
                  <a:pt x="33486" y="1455174"/>
                </a:moveTo>
                <a:cubicBezTo>
                  <a:pt x="-2566" y="1015999"/>
                  <a:pt x="-38618" y="576825"/>
                  <a:pt x="92479" y="334296"/>
                </a:cubicBezTo>
                <a:cubicBezTo>
                  <a:pt x="223576" y="91767"/>
                  <a:pt x="521821" y="45883"/>
                  <a:pt x="820066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48423" y="1068627"/>
            <a:ext cx="279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6105" y="4365104"/>
            <a:ext cx="259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前推最早在</a:t>
            </a:r>
            <a:r>
              <a:rPr lang="en-US" altLang="zh-CN" dirty="0">
                <a:solidFill>
                  <a:srgbClr val="C00000"/>
                </a:solidFill>
              </a:rPr>
              <a:t>EX</a:t>
            </a:r>
            <a:r>
              <a:rPr lang="zh-CN" altLang="en-US" dirty="0">
                <a:solidFill>
                  <a:srgbClr val="C00000"/>
                </a:solidFill>
              </a:rPr>
              <a:t>级，因此旁路单元也放在该级</a:t>
            </a:r>
          </a:p>
        </p:txBody>
      </p:sp>
      <p:cxnSp>
        <p:nvCxnSpPr>
          <p:cNvPr id="9" name="直接箭头连接符 8"/>
          <p:cNvCxnSpPr>
            <a:stCxn id="6" idx="1"/>
          </p:cNvCxnSpPr>
          <p:nvPr/>
        </p:nvCxnSpPr>
        <p:spPr bwMode="auto">
          <a:xfrm flipH="1" flipV="1">
            <a:off x="5076056" y="4509120"/>
            <a:ext cx="1110049" cy="1483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椭圆 9"/>
          <p:cNvSpPr/>
          <p:nvPr/>
        </p:nvSpPr>
        <p:spPr bwMode="auto">
          <a:xfrm>
            <a:off x="2843808" y="3357017"/>
            <a:ext cx="304335" cy="21602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284" y="3187959"/>
            <a:ext cx="111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以前不需要记录</a:t>
            </a:r>
            <a:r>
              <a:rPr lang="en-US" altLang="zh-CN" dirty="0" err="1">
                <a:solidFill>
                  <a:srgbClr val="C00000"/>
                </a:solidFill>
              </a:rPr>
              <a:t>Rs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见图</a:t>
            </a:r>
            <a:r>
              <a:rPr lang="en-US" altLang="zh-CN" dirty="0">
                <a:solidFill>
                  <a:srgbClr val="C00000"/>
                </a:solidFill>
              </a:rPr>
              <a:t>4-51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5" name="直接箭头连接符 14"/>
          <p:cNvCxnSpPr>
            <a:endCxn id="10" idx="2"/>
          </p:cNvCxnSpPr>
          <p:nvPr/>
        </p:nvCxnSpPr>
        <p:spPr bwMode="auto">
          <a:xfrm>
            <a:off x="1136663" y="3411776"/>
            <a:ext cx="1707145" cy="532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975" y="5015102"/>
            <a:ext cx="5611088" cy="171508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13567" y="6125704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E12AF"/>
                </a:solidFill>
              </a:rPr>
              <a:t>ALU</a:t>
            </a:r>
            <a:r>
              <a:rPr lang="zh-CN" altLang="en-US" dirty="0">
                <a:solidFill>
                  <a:srgbClr val="EE12AF"/>
                </a:solidFill>
              </a:rPr>
              <a:t>的</a:t>
            </a:r>
            <a:r>
              <a:rPr lang="en-US" altLang="zh-CN" dirty="0">
                <a:solidFill>
                  <a:srgbClr val="EE12AF"/>
                </a:solidFill>
              </a:rPr>
              <a:t>MUX</a:t>
            </a:r>
            <a:r>
              <a:rPr lang="zh-CN" altLang="en-US" dirty="0">
                <a:solidFill>
                  <a:srgbClr val="EE12AF"/>
                </a:solidFill>
              </a:rPr>
              <a:t>控制信号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E761EF7-1D53-45FD-A4A6-F669C52177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en-AU" altLang="zh-CN" sz="1400"/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42119" y="290652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前推控制信号的产生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89025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latin typeface="+mn-ea"/>
              </a:rPr>
              <a:t>仅当写寄存器才需要前推</a:t>
            </a:r>
            <a:r>
              <a:rPr lang="en-US" altLang="zh-CN" sz="2800" dirty="0">
                <a:latin typeface="+mn-ea"/>
              </a:rPr>
              <a:t>!</a:t>
            </a:r>
            <a:r>
              <a:rPr lang="zh-CN" altLang="en-US" sz="2800" dirty="0">
                <a:latin typeface="+mn-ea"/>
              </a:rPr>
              <a:t>（写内存则不必）</a:t>
            </a:r>
            <a:endParaRPr lang="en-US" altLang="zh-CN" sz="2800" dirty="0">
              <a:latin typeface="+mn-ea"/>
            </a:endParaRPr>
          </a:p>
          <a:p>
            <a:pPr lvl="1" eaLnBrk="1" hangingPunct="1"/>
            <a:r>
              <a:rPr lang="en-US" altLang="zh-CN" dirty="0">
                <a:latin typeface="+mn-ea"/>
                <a:ea typeface="+mn-ea"/>
              </a:rPr>
              <a:t>EX/</a:t>
            </a:r>
            <a:r>
              <a:rPr lang="en-US" altLang="zh-CN" dirty="0" err="1">
                <a:latin typeface="+mn-ea"/>
                <a:ea typeface="+mn-ea"/>
              </a:rPr>
              <a:t>MEM.RegWrite</a:t>
            </a:r>
            <a:r>
              <a:rPr lang="en-US" altLang="zh-CN" dirty="0">
                <a:latin typeface="+mn-ea"/>
                <a:ea typeface="+mn-ea"/>
              </a:rPr>
              <a:t>, MEM/</a:t>
            </a:r>
            <a:r>
              <a:rPr lang="en-US" altLang="zh-CN" dirty="0" err="1">
                <a:latin typeface="+mn-ea"/>
                <a:ea typeface="+mn-ea"/>
              </a:rPr>
              <a:t>WB.RegWrite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en-US" altLang="zh-CN" sz="2800" dirty="0">
                <a:latin typeface="+mn-ea"/>
              </a:rPr>
              <a:t>$0</a:t>
            </a:r>
            <a:r>
              <a:rPr lang="zh-CN" altLang="en-US" sz="2800" dirty="0">
                <a:latin typeface="+mn-ea"/>
              </a:rPr>
              <a:t>恒为</a:t>
            </a:r>
            <a:r>
              <a:rPr lang="en-US" altLang="zh-CN" sz="2800" dirty="0">
                <a:latin typeface="+mn-ea"/>
              </a:rPr>
              <a:t>0</a:t>
            </a:r>
            <a:r>
              <a:rPr lang="zh-CN" altLang="en-US" sz="2800" dirty="0">
                <a:latin typeface="+mn-ea"/>
              </a:rPr>
              <a:t>，如果目标寄存器是</a:t>
            </a:r>
            <a:r>
              <a:rPr lang="en-US" altLang="zh-CN" sz="2800" dirty="0">
                <a:latin typeface="+mn-ea"/>
              </a:rPr>
              <a:t>$0</a:t>
            </a:r>
          </a:p>
          <a:p>
            <a:pPr lvl="1" eaLnBrk="1" hangingPunct="1"/>
            <a:r>
              <a:rPr lang="zh-CN" altLang="en-US" dirty="0">
                <a:latin typeface="+mn-ea"/>
                <a:ea typeface="+mn-ea"/>
              </a:rPr>
              <a:t>不需前推</a:t>
            </a:r>
            <a:endParaRPr lang="en-US" altLang="zh-CN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dirty="0">
                <a:latin typeface="+mn-ea"/>
                <a:ea typeface="+mn-ea"/>
              </a:rPr>
              <a:t>避免把</a:t>
            </a:r>
            <a:r>
              <a:rPr lang="en-US" altLang="zh-CN" dirty="0">
                <a:latin typeface="+mn-ea"/>
                <a:ea typeface="+mn-ea"/>
              </a:rPr>
              <a:t>$0</a:t>
            </a:r>
            <a:r>
              <a:rPr lang="zh-CN" altLang="en-US" dirty="0">
                <a:latin typeface="+mn-ea"/>
                <a:ea typeface="+mn-ea"/>
              </a:rPr>
              <a:t>按非</a:t>
            </a:r>
            <a:r>
              <a:rPr lang="en-US" altLang="zh-CN" dirty="0">
                <a:latin typeface="+mn-ea"/>
                <a:ea typeface="+mn-ea"/>
              </a:rPr>
              <a:t>0</a:t>
            </a:r>
            <a:r>
              <a:rPr lang="zh-CN" altLang="en-US" dirty="0">
                <a:latin typeface="+mn-ea"/>
                <a:ea typeface="+mn-ea"/>
              </a:rPr>
              <a:t>旁路处理</a:t>
            </a:r>
            <a:endParaRPr lang="en-US" altLang="zh-CN" dirty="0">
              <a:latin typeface="+mn-ea"/>
              <a:ea typeface="+mn-ea"/>
            </a:endParaRPr>
          </a:p>
          <a:p>
            <a:pPr lvl="2" eaLnBrk="1" hangingPunct="1"/>
            <a:r>
              <a:rPr lang="en-US" altLang="zh-CN" sz="2800" dirty="0">
                <a:latin typeface="+mn-ea"/>
                <a:ea typeface="+mn-ea"/>
              </a:rPr>
              <a:t>EX/</a:t>
            </a:r>
            <a:r>
              <a:rPr lang="en-US" altLang="zh-CN" sz="2800" dirty="0" err="1">
                <a:latin typeface="+mn-ea"/>
                <a:ea typeface="+mn-ea"/>
              </a:rPr>
              <a:t>MEM.RegisterRd</a:t>
            </a:r>
            <a:r>
              <a:rPr lang="en-US" altLang="zh-CN" sz="2800" dirty="0">
                <a:latin typeface="+mn-ea"/>
                <a:ea typeface="+mn-ea"/>
              </a:rPr>
              <a:t> ≠ 0,</a:t>
            </a:r>
            <a:br>
              <a:rPr lang="en-US" altLang="zh-CN" sz="2800" dirty="0">
                <a:latin typeface="+mn-ea"/>
                <a:ea typeface="+mn-ea"/>
              </a:rPr>
            </a:br>
            <a:r>
              <a:rPr lang="en-US" altLang="zh-CN" sz="2800" dirty="0">
                <a:latin typeface="+mn-ea"/>
                <a:ea typeface="+mn-ea"/>
              </a:rPr>
              <a:t>MEM/</a:t>
            </a:r>
            <a:r>
              <a:rPr lang="en-US" altLang="zh-CN" sz="2800" dirty="0" err="1">
                <a:latin typeface="+mn-ea"/>
                <a:ea typeface="+mn-ea"/>
              </a:rPr>
              <a:t>WB.RegisterRd</a:t>
            </a:r>
            <a:r>
              <a:rPr lang="en-US" altLang="zh-CN" sz="2800" dirty="0">
                <a:latin typeface="+mn-ea"/>
                <a:ea typeface="+mn-ea"/>
              </a:rPr>
              <a:t> ≠ 0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61ACF7C0-1DE4-494E-B919-1E7E592B1BA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AU" altLang="zh-CN" sz="1400" dirty="0"/>
          </a:p>
        </p:txBody>
      </p:sp>
      <p:sp>
        <p:nvSpPr>
          <p:cNvPr id="153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前推控制中的</a:t>
            </a:r>
            <a:r>
              <a:rPr lang="en-US" altLang="zh-CN" dirty="0">
                <a:ea typeface="宋体" panose="02010600030101010101" pitchFamily="2" charset="-122"/>
              </a:rPr>
              <a:t>MUX</a:t>
            </a:r>
            <a:r>
              <a:rPr lang="zh-CN" altLang="en-US" dirty="0">
                <a:ea typeface="宋体" panose="02010600030101010101" pitchFamily="2" charset="-122"/>
              </a:rPr>
              <a:t>信号产生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EX </a:t>
            </a:r>
            <a:r>
              <a:rPr lang="zh-CN" altLang="en-US" sz="2400" dirty="0">
                <a:ea typeface="宋体" panose="02010600030101010101" pitchFamily="2" charset="-122"/>
              </a:rPr>
              <a:t>冒险（</a:t>
            </a:r>
            <a:r>
              <a:rPr lang="en-US" altLang="zh-CN" sz="2400" dirty="0" err="1">
                <a:ea typeface="宋体" panose="02010600030101010101" pitchFamily="2" charset="-122"/>
              </a:rPr>
              <a:t>rs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en-US" altLang="zh-CN" sz="2400" dirty="0" err="1">
                <a:ea typeface="宋体" panose="02010600030101010101" pitchFamily="2" charset="-122"/>
              </a:rPr>
              <a:t>rt</a:t>
            </a:r>
            <a:r>
              <a:rPr lang="zh-CN" altLang="en-US" sz="2400" dirty="0">
                <a:ea typeface="宋体" panose="02010600030101010101" pitchFamily="2" charset="-122"/>
              </a:rPr>
              <a:t>在</a:t>
            </a:r>
            <a:r>
              <a:rPr lang="en-US" altLang="zh-CN" sz="2400" dirty="0">
                <a:ea typeface="宋体" panose="02010600030101010101" pitchFamily="2" charset="-122"/>
              </a:rPr>
              <a:t>EX/MEM</a:t>
            </a:r>
            <a:r>
              <a:rPr lang="zh-CN" altLang="en-US" sz="2400" dirty="0">
                <a:ea typeface="宋体" panose="02010600030101010101" pitchFamily="2" charset="-122"/>
              </a:rPr>
              <a:t>检测到相应的</a:t>
            </a:r>
            <a:r>
              <a:rPr lang="en-US" altLang="zh-CN" sz="2400" dirty="0" err="1">
                <a:ea typeface="宋体" panose="02010600030101010101" pitchFamily="2" charset="-122"/>
              </a:rPr>
              <a:t>rd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AU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>
                <a:ea typeface="宋体" panose="02010600030101010101" pitchFamily="2" charset="-122"/>
              </a:rPr>
              <a:t>if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MEM.RegWrite</a:t>
            </a:r>
            <a:r>
              <a:rPr lang="en-AU" altLang="zh-CN" sz="2000" dirty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EX.RegisterRs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</a:p>
          <a:p>
            <a:pPr lvl="1" eaLnBrk="1" hangingPunct="1"/>
            <a:r>
              <a:rPr lang="en-AU" altLang="zh-CN" sz="2000" dirty="0">
                <a:ea typeface="宋体" panose="02010600030101010101" pitchFamily="2" charset="-122"/>
              </a:rPr>
              <a:t>if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MEM.RegWrite</a:t>
            </a:r>
            <a:r>
              <a:rPr lang="en-AU" altLang="zh-CN" sz="2000" dirty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MEM </a:t>
            </a:r>
            <a:r>
              <a:rPr lang="zh-CN" altLang="en-US" sz="2400" dirty="0">
                <a:ea typeface="宋体" panose="02010600030101010101" pitchFamily="2" charset="-122"/>
              </a:rPr>
              <a:t>冒险（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rs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en-US" altLang="zh-CN" sz="2400" dirty="0" err="1">
                <a:ea typeface="宋体" panose="02010600030101010101" pitchFamily="2" charset="-122"/>
              </a:rPr>
              <a:t>rt</a:t>
            </a:r>
            <a:r>
              <a:rPr lang="zh-CN" altLang="en-US" sz="2400" dirty="0">
                <a:ea typeface="宋体" panose="02010600030101010101" pitchFamily="2" charset="-122"/>
              </a:rPr>
              <a:t>在</a:t>
            </a:r>
            <a:r>
              <a:rPr lang="en-US" altLang="zh-CN" sz="2400" dirty="0">
                <a:ea typeface="宋体" panose="02010600030101010101" pitchFamily="2" charset="-122"/>
              </a:rPr>
              <a:t>MEM/WB</a:t>
            </a:r>
            <a:r>
              <a:rPr lang="zh-CN" altLang="en-US" sz="2400" dirty="0">
                <a:ea typeface="宋体" panose="02010600030101010101" pitchFamily="2" charset="-122"/>
              </a:rPr>
              <a:t>检测到相应的</a:t>
            </a:r>
            <a:r>
              <a:rPr lang="en-US" altLang="zh-CN" sz="2400" dirty="0" err="1">
                <a:ea typeface="宋体" panose="02010600030101010101" pitchFamily="2" charset="-122"/>
              </a:rPr>
              <a:t>rd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WB.RegWrite</a:t>
            </a:r>
            <a:r>
              <a:rPr lang="en-AU" altLang="zh-CN" sz="2000" dirty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EX.RegisterRs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</a:p>
          <a:p>
            <a:pPr lvl="1" eaLnBrk="1" hangingPunct="1"/>
            <a:r>
              <a:rPr lang="en-AU" altLang="zh-CN" sz="2000" dirty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WB.RegWrite</a:t>
            </a:r>
            <a:r>
              <a:rPr lang="en-AU" altLang="zh-CN" sz="2000" dirty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43834" y="197383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1a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9472" y="3100328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1b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4110" y="428625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2a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04110" y="5214950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2b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E7F1669-2FBE-4767-ADF8-D5B5845F70F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AU" altLang="zh-CN" sz="1400"/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>
          <a:xfrm>
            <a:off x="545216" y="317366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双重数据冒险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5216" y="4352691"/>
            <a:ext cx="8270875" cy="1956629"/>
          </a:xfrm>
        </p:spPr>
        <p:txBody>
          <a:bodyPr/>
          <a:lstStyle/>
          <a:p>
            <a:pPr eaLnBrk="1" hangingPunct="1"/>
            <a:r>
              <a:rPr lang="en-US" altLang="zh-CN" sz="2000" dirty="0">
                <a:latin typeface="+mn-ea"/>
              </a:rPr>
              <a:t>EX</a:t>
            </a:r>
            <a:r>
              <a:rPr lang="zh-CN" altLang="en-US" sz="2000" dirty="0">
                <a:latin typeface="+mn-ea"/>
              </a:rPr>
              <a:t>冒险和</a:t>
            </a:r>
            <a:r>
              <a:rPr lang="en-US" altLang="zh-CN" sz="2000" dirty="0">
                <a:latin typeface="+mn-ea"/>
              </a:rPr>
              <a:t>MEM</a:t>
            </a:r>
            <a:r>
              <a:rPr lang="zh-CN" altLang="en-US" sz="2000" dirty="0">
                <a:latin typeface="+mn-ea"/>
              </a:rPr>
              <a:t>冒险同时存在</a:t>
            </a:r>
            <a:endParaRPr lang="en-US" altLang="zh-CN" sz="2000" dirty="0">
              <a:latin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按程序本意应该使用最近一条指令的结果</a:t>
            </a:r>
            <a:endParaRPr lang="en-US" altLang="zh-CN" sz="20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即用</a:t>
            </a:r>
            <a:r>
              <a:rPr lang="en-US" altLang="zh-CN" sz="2000" dirty="0">
                <a:latin typeface="+mn-ea"/>
                <a:ea typeface="+mn-ea"/>
              </a:rPr>
              <a:t>EX</a:t>
            </a:r>
            <a:r>
              <a:rPr lang="zh-CN" altLang="en-US" sz="2000" dirty="0">
                <a:latin typeface="+mn-ea"/>
                <a:ea typeface="+mn-ea"/>
              </a:rPr>
              <a:t>提供的结果，而不是更早的</a:t>
            </a:r>
            <a:r>
              <a:rPr lang="en-US" altLang="zh-CN" sz="2000" dirty="0">
                <a:latin typeface="+mn-ea"/>
                <a:ea typeface="+mn-ea"/>
              </a:rPr>
              <a:t>MEM</a:t>
            </a:r>
            <a:r>
              <a:rPr lang="zh-CN" altLang="en-US" sz="2000" dirty="0">
                <a:latin typeface="+mn-ea"/>
                <a:ea typeface="+mn-ea"/>
              </a:rPr>
              <a:t>结果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</a:rPr>
              <a:t>修订</a:t>
            </a:r>
            <a:r>
              <a:rPr lang="en-US" altLang="zh-CN" sz="2000" dirty="0">
                <a:latin typeface="+mn-ea"/>
              </a:rPr>
              <a:t>MEM</a:t>
            </a:r>
            <a:r>
              <a:rPr lang="zh-CN" altLang="en-US" sz="2000" dirty="0">
                <a:latin typeface="+mn-ea"/>
              </a:rPr>
              <a:t>冒险的的控制信号</a:t>
            </a:r>
            <a:endParaRPr lang="en-US" altLang="zh-CN" sz="2000" dirty="0">
              <a:latin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只有</a:t>
            </a:r>
            <a:r>
              <a:rPr lang="en-US" altLang="zh-CN" sz="2000" dirty="0">
                <a:latin typeface="+mn-ea"/>
                <a:ea typeface="+mn-ea"/>
              </a:rPr>
              <a:t>EX</a:t>
            </a:r>
            <a:r>
              <a:rPr lang="zh-CN" altLang="en-US" sz="2000" dirty="0">
                <a:latin typeface="+mn-ea"/>
                <a:ea typeface="+mn-ea"/>
              </a:rPr>
              <a:t>冒险不成立时，才对</a:t>
            </a:r>
            <a:r>
              <a:rPr lang="en-US" altLang="zh-CN" sz="2000" dirty="0">
                <a:latin typeface="+mn-ea"/>
                <a:ea typeface="+mn-ea"/>
              </a:rPr>
              <a:t>MEM</a:t>
            </a:r>
            <a:r>
              <a:rPr lang="zh-CN" altLang="en-US" sz="2000" dirty="0">
                <a:latin typeface="+mn-ea"/>
                <a:ea typeface="+mn-ea"/>
              </a:rPr>
              <a:t>冒险前推</a:t>
            </a:r>
            <a:endParaRPr lang="en-AU" altLang="zh-CN" sz="20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16" y="1098858"/>
            <a:ext cx="8242467" cy="3122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2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1860FD6-AFA7-49B7-8A7E-022B5F416F0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AU" altLang="zh-CN" sz="1400" dirty="0"/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修订后的</a:t>
            </a:r>
            <a:r>
              <a:rPr lang="en-US" altLang="zh-CN" sz="4000" dirty="0">
                <a:ea typeface="宋体" panose="02010600030101010101" pitchFamily="2" charset="-122"/>
              </a:rPr>
              <a:t>MEM</a:t>
            </a:r>
            <a:r>
              <a:rPr lang="zh-CN" altLang="en-US" sz="4000" dirty="0">
                <a:ea typeface="宋体" panose="02010600030101010101" pitchFamily="2" charset="-122"/>
              </a:rPr>
              <a:t>前推条件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3125" y="1089025"/>
            <a:ext cx="8270875" cy="51117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MEM </a:t>
            </a:r>
            <a:r>
              <a:rPr lang="zh-CN" altLang="en-US" sz="2400" dirty="0">
                <a:ea typeface="宋体" panose="02010600030101010101" pitchFamily="2" charset="-122"/>
              </a:rPr>
              <a:t>冒险的控制信号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WB.RegWrite</a:t>
            </a:r>
            <a:r>
              <a:rPr lang="en-AU" altLang="zh-CN" sz="2000" dirty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≠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ID/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EX.RegisterRs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dirty="0">
                <a:ea typeface="宋体" panose="02010600030101010101" pitchFamily="2" charset="-122"/>
              </a:rPr>
              <a:t/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EX.RegisterRs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ea typeface="宋体" panose="02010600030101010101" pitchFamily="2" charset="-122"/>
              </a:rPr>
              <a:t>ForwardA</a:t>
            </a:r>
            <a:r>
              <a:rPr lang="en-AU" altLang="zh-CN" sz="2000" dirty="0">
                <a:ea typeface="宋体" panose="02010600030101010101" pitchFamily="2" charset="-122"/>
              </a:rPr>
              <a:t>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WB.RegWrite</a:t>
            </a:r>
            <a:r>
              <a:rPr lang="en-AU" altLang="zh-CN" sz="2000" dirty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≠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ID/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dirty="0">
                <a:ea typeface="宋体" panose="02010600030101010101" pitchFamily="2" charset="-122"/>
              </a:rPr>
              <a:t/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ea typeface="宋体" panose="02010600030101010101" pitchFamily="2" charset="-122"/>
              </a:rPr>
              <a:t>ForwardB</a:t>
            </a:r>
            <a:r>
              <a:rPr lang="en-AU" altLang="zh-CN" sz="2000" dirty="0">
                <a:ea typeface="宋体" panose="02010600030101010101" pitchFamily="2" charset="-122"/>
              </a:rPr>
              <a:t> = 01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41169819-DD96-4FA9-B74F-196900E1A0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zh-CN" sz="1400" dirty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组合单元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0469" y="1196752"/>
            <a:ext cx="3653857" cy="12954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AND-gate </a:t>
            </a:r>
            <a:r>
              <a:rPr lang="zh-CN" altLang="en-US" sz="2800" dirty="0">
                <a:ea typeface="宋体" panose="02010600030101010101" pitchFamily="2" charset="-122"/>
              </a:rPr>
              <a:t>与门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Y = A &amp; B</a:t>
            </a:r>
          </a:p>
        </p:txBody>
      </p:sp>
      <p:grpSp>
        <p:nvGrpSpPr>
          <p:cNvPr id="22533" name="Group 4"/>
          <p:cNvGrpSpPr>
            <a:grpSpLocks/>
          </p:cNvGrpSpPr>
          <p:nvPr/>
        </p:nvGrpSpPr>
        <p:grpSpPr bwMode="auto">
          <a:xfrm>
            <a:off x="1258888" y="2425477"/>
            <a:ext cx="1560512" cy="655638"/>
            <a:chOff x="249" y="2299"/>
            <a:chExt cx="983" cy="413"/>
          </a:xfrm>
        </p:grpSpPr>
        <p:grpSp>
          <p:nvGrpSpPr>
            <p:cNvPr id="22585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22589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0 h 43200"/>
                  <a:gd name="T4" fmla="*/ 0 w 2208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080"/>
                  <a:gd name="T10" fmla="*/ 0 h 43200"/>
                  <a:gd name="T11" fmla="*/ 22080 w 2208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0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1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2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3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4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5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86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7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8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4" name="Group 16"/>
          <p:cNvGrpSpPr>
            <a:grpSpLocks/>
          </p:cNvGrpSpPr>
          <p:nvPr/>
        </p:nvGrpSpPr>
        <p:grpSpPr bwMode="auto">
          <a:xfrm>
            <a:off x="1334069" y="4941069"/>
            <a:ext cx="1797771" cy="1656283"/>
            <a:chOff x="113" y="2840"/>
            <a:chExt cx="882" cy="806"/>
          </a:xfrm>
        </p:grpSpPr>
        <p:sp>
          <p:nvSpPr>
            <p:cNvPr id="22570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1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2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3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+mn-ea"/>
                </a:rPr>
                <a:t>I0</a:t>
              </a:r>
              <a:endParaRPr lang="en-AU" altLang="zh-CN" sz="1600">
                <a:latin typeface="+mn-ea"/>
              </a:endParaRPr>
            </a:p>
          </p:txBody>
        </p:sp>
        <p:sp>
          <p:nvSpPr>
            <p:cNvPr id="22574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+mn-ea"/>
                </a:rPr>
                <a:t>I1</a:t>
              </a:r>
              <a:endParaRPr lang="en-AU" altLang="zh-CN" sz="1600">
                <a:latin typeface="+mn-ea"/>
              </a:endParaRPr>
            </a:p>
          </p:txBody>
        </p:sp>
        <p:sp>
          <p:nvSpPr>
            <p:cNvPr id="22575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+mn-ea"/>
                </a:rPr>
                <a:t>Y</a:t>
              </a:r>
              <a:endParaRPr lang="en-AU" altLang="zh-CN" sz="1600">
                <a:latin typeface="+mn-ea"/>
              </a:endParaRPr>
            </a:p>
          </p:txBody>
        </p:sp>
        <p:sp>
          <p:nvSpPr>
            <p:cNvPr id="22576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7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8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9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80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81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82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dirty="0">
                  <a:latin typeface="+mn-ea"/>
                </a:rPr>
                <a:t>M</a:t>
              </a:r>
              <a:br>
                <a:rPr lang="en-US" altLang="zh-CN" sz="1400" dirty="0">
                  <a:latin typeface="+mn-ea"/>
                </a:rPr>
              </a:br>
              <a:r>
                <a:rPr lang="en-US" altLang="zh-CN" sz="1400" dirty="0">
                  <a:latin typeface="+mn-ea"/>
                </a:rPr>
                <a:t>u</a:t>
              </a:r>
              <a:br>
                <a:rPr lang="en-US" altLang="zh-CN" sz="1400" dirty="0">
                  <a:latin typeface="+mn-ea"/>
                </a:rPr>
              </a:br>
              <a:r>
                <a:rPr lang="en-US" altLang="zh-CN" sz="1400" dirty="0">
                  <a:latin typeface="+mn-ea"/>
                </a:rPr>
                <a:t>x</a:t>
              </a:r>
              <a:endParaRPr lang="en-AU" altLang="zh-CN" sz="1400" dirty="0">
                <a:latin typeface="+mn-ea"/>
              </a:endParaRPr>
            </a:p>
          </p:txBody>
        </p:sp>
        <p:sp>
          <p:nvSpPr>
            <p:cNvPr id="22583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84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+mn-ea"/>
                </a:rPr>
                <a:t>S</a:t>
              </a:r>
              <a:endParaRPr lang="en-AU" altLang="zh-CN" sz="1600">
                <a:latin typeface="+mn-ea"/>
              </a:endParaRPr>
            </a:p>
          </p:txBody>
        </p:sp>
      </p:grpSp>
      <p:sp>
        <p:nvSpPr>
          <p:cNvPr id="22535" name="Rectangle 32"/>
          <p:cNvSpPr>
            <a:spLocks noChangeArrowheads="1"/>
          </p:cNvSpPr>
          <p:nvPr/>
        </p:nvSpPr>
        <p:spPr bwMode="auto">
          <a:xfrm>
            <a:off x="470469" y="3428777"/>
            <a:ext cx="403009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>
                <a:latin typeface="+mn-ea"/>
              </a:rPr>
              <a:t>Multiplexer</a:t>
            </a:r>
            <a:r>
              <a:rPr lang="zh-CN" altLang="en-US" sz="2800" dirty="0">
                <a:latin typeface="+mn-ea"/>
              </a:rPr>
              <a:t>多路复用器</a:t>
            </a:r>
            <a:r>
              <a:rPr lang="en-US" altLang="zh-CN" sz="2800" dirty="0">
                <a:latin typeface="+mn-ea"/>
              </a:rPr>
              <a:t>/</a:t>
            </a:r>
            <a:r>
              <a:rPr lang="zh-CN" altLang="en-US" sz="2800" dirty="0">
                <a:latin typeface="+mn-ea"/>
              </a:rPr>
              <a:t>复选器</a:t>
            </a:r>
            <a:endParaRPr lang="en-US" altLang="zh-CN" sz="2800" dirty="0">
              <a:latin typeface="+mn-ea"/>
            </a:endParaRPr>
          </a:p>
          <a:p>
            <a:pPr lvl="1" eaLnBrk="1" hangingPunct="1"/>
            <a:r>
              <a:rPr lang="en-US" altLang="zh-CN" sz="2400" dirty="0">
                <a:latin typeface="+mn-ea"/>
              </a:rPr>
              <a:t>Y = S ? I1 : I0</a:t>
            </a:r>
            <a:endParaRPr lang="en-AU" altLang="zh-CN" sz="2400" dirty="0">
              <a:latin typeface="+mn-ea"/>
            </a:endParaRPr>
          </a:p>
        </p:txBody>
      </p:sp>
      <p:grpSp>
        <p:nvGrpSpPr>
          <p:cNvPr id="22536" name="Group 33"/>
          <p:cNvGrpSpPr>
            <a:grpSpLocks/>
          </p:cNvGrpSpPr>
          <p:nvPr/>
        </p:nvGrpSpPr>
        <p:grpSpPr bwMode="auto">
          <a:xfrm>
            <a:off x="7218378" y="1268190"/>
            <a:ext cx="1604963" cy="1012825"/>
            <a:chOff x="1111" y="2659"/>
            <a:chExt cx="1011" cy="638"/>
          </a:xfrm>
        </p:grpSpPr>
        <p:sp>
          <p:nvSpPr>
            <p:cNvPr id="22556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7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2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+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7" name="Group 48"/>
          <p:cNvGrpSpPr>
            <a:grpSpLocks/>
          </p:cNvGrpSpPr>
          <p:nvPr/>
        </p:nvGrpSpPr>
        <p:grpSpPr bwMode="auto">
          <a:xfrm>
            <a:off x="5916829" y="4531305"/>
            <a:ext cx="1676400" cy="1595438"/>
            <a:chOff x="2699" y="2750"/>
            <a:chExt cx="1056" cy="1005"/>
          </a:xfrm>
        </p:grpSpPr>
        <p:sp>
          <p:nvSpPr>
            <p:cNvPr id="22540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4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5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6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5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ea typeface="宋体" panose="02010600030101010101" pitchFamily="2" charset="-122"/>
                </a:rPr>
                <a:t>ALU</a:t>
              </a:r>
              <a:endParaRPr lang="en-AU" altLang="zh-CN" sz="1600" dirty="0">
                <a:ea typeface="宋体" panose="02010600030101010101" pitchFamily="2" charset="-122"/>
              </a:endParaRPr>
            </a:p>
          </p:txBody>
        </p:sp>
        <p:sp>
          <p:nvSpPr>
            <p:cNvPr id="22554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5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F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22538" name="Rectangle 65"/>
          <p:cNvSpPr>
            <a:spLocks noChangeArrowheads="1"/>
          </p:cNvSpPr>
          <p:nvPr/>
        </p:nvSpPr>
        <p:spPr bwMode="auto">
          <a:xfrm>
            <a:off x="4500562" y="1196752"/>
            <a:ext cx="3101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>
                <a:latin typeface="+mn-ea"/>
              </a:rPr>
              <a:t>Adder</a:t>
            </a:r>
            <a:r>
              <a:rPr lang="zh-CN" altLang="en-US" sz="2800" dirty="0">
                <a:latin typeface="+mn-ea"/>
              </a:rPr>
              <a:t>加法器</a:t>
            </a:r>
            <a:endParaRPr lang="en-US" altLang="zh-CN" sz="2800" dirty="0">
              <a:latin typeface="+mn-ea"/>
            </a:endParaRPr>
          </a:p>
          <a:p>
            <a:pPr lvl="1" eaLnBrk="1" hangingPunct="1"/>
            <a:r>
              <a:rPr lang="en-US" altLang="zh-CN" sz="2400" dirty="0">
                <a:latin typeface="+mn-ea"/>
              </a:rPr>
              <a:t>Y = A + B</a:t>
            </a:r>
          </a:p>
        </p:txBody>
      </p:sp>
      <p:sp>
        <p:nvSpPr>
          <p:cNvPr id="22539" name="Rectangle 66"/>
          <p:cNvSpPr>
            <a:spLocks noChangeArrowheads="1"/>
          </p:cNvSpPr>
          <p:nvPr/>
        </p:nvSpPr>
        <p:spPr bwMode="auto">
          <a:xfrm>
            <a:off x="4500562" y="2831073"/>
            <a:ext cx="4319587" cy="145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>
                <a:latin typeface="+mn-ea"/>
              </a:rPr>
              <a:t>Arithmetic/Logic Unit</a:t>
            </a:r>
          </a:p>
          <a:p>
            <a:pPr eaLnBrk="1" hangingPunct="1"/>
            <a:r>
              <a:rPr lang="zh-CN" altLang="en-US" sz="2800" dirty="0">
                <a:latin typeface="+mn-ea"/>
              </a:rPr>
              <a:t>算术逻辑单元</a:t>
            </a:r>
            <a:endParaRPr lang="en-US" altLang="zh-CN" sz="2800" dirty="0">
              <a:latin typeface="+mn-ea"/>
            </a:endParaRPr>
          </a:p>
          <a:p>
            <a:pPr lvl="1" eaLnBrk="1" hangingPunct="1"/>
            <a:r>
              <a:rPr lang="en-US" altLang="zh-CN" sz="2400" dirty="0">
                <a:latin typeface="+mn-ea"/>
              </a:rPr>
              <a:t>Y = F(A, B)</a:t>
            </a:r>
          </a:p>
        </p:txBody>
      </p:sp>
      <p:cxnSp>
        <p:nvCxnSpPr>
          <p:cNvPr id="3" name="直接箭头连接符 2"/>
          <p:cNvCxnSpPr>
            <a:endCxn id="22574" idx="1"/>
          </p:cNvCxnSpPr>
          <p:nvPr/>
        </p:nvCxnSpPr>
        <p:spPr bwMode="auto">
          <a:xfrm flipV="1">
            <a:off x="1043608" y="5540085"/>
            <a:ext cx="290461" cy="3318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文本框 3"/>
          <p:cNvSpPr txBox="1"/>
          <p:nvPr/>
        </p:nvSpPr>
        <p:spPr>
          <a:xfrm>
            <a:off x="521026" y="5976195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550E579-D149-4EFF-81C0-B742D42D7C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AU" altLang="zh-CN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323850" y="1484536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59748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52736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带有前推功能的流水线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656" y="537254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4-56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2843808" y="4148410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83768" y="378837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需传递到下一级</a:t>
            </a:r>
          </a:p>
        </p:txBody>
      </p:sp>
      <p:sp>
        <p:nvSpPr>
          <p:cNvPr id="9" name="椭圆 8"/>
          <p:cNvSpPr/>
          <p:nvPr/>
        </p:nvSpPr>
        <p:spPr bwMode="auto">
          <a:xfrm>
            <a:off x="3801516" y="4366590"/>
            <a:ext cx="216024" cy="3821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6082628"/>
            <a:ext cx="7344623" cy="58477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为何不是ID/EX那只用5位存一次rt, 然后一分为二，一个连向MUX,一个连向旁路单元？</a:t>
            </a:r>
          </a:p>
        </p:txBody>
      </p:sp>
      <p:cxnSp>
        <p:nvCxnSpPr>
          <p:cNvPr id="5" name="直接箭头连接符 4"/>
          <p:cNvCxnSpPr>
            <a:endCxn id="9" idx="4"/>
          </p:cNvCxnSpPr>
          <p:nvPr/>
        </p:nvCxnSpPr>
        <p:spPr bwMode="auto">
          <a:xfrm flipV="1">
            <a:off x="2843808" y="4748786"/>
            <a:ext cx="1065720" cy="13338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BBE2E777-B25D-4BA7-B547-DA55A063C142}" type="slidenum">
              <a:rPr lang="en-AU" altLang="zh-CN" smtClean="0"/>
              <a:pPr>
                <a:defRPr/>
              </a:pPr>
              <a:t>121</a:t>
            </a:fld>
            <a:endParaRPr lang="en-AU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406588"/>
            <a:ext cx="5262754" cy="24289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8175"/>
            <a:ext cx="4464496" cy="43247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4213" y="5877272"/>
            <a:ext cx="1826141" cy="58477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一点思路</a:t>
            </a:r>
          </a:p>
        </p:txBody>
      </p:sp>
    </p:spTree>
    <p:extLst>
      <p:ext uri="{BB962C8B-B14F-4D97-AF65-F5344CB8AC3E}">
        <p14:creationId xmlns:p14="http://schemas.microsoft.com/office/powerpoint/2010/main" val="2327185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23275"/>
            <a:ext cx="8259762" cy="584775"/>
          </a:xfrm>
        </p:spPr>
        <p:txBody>
          <a:bodyPr/>
          <a:lstStyle/>
          <a:p>
            <a:r>
              <a:rPr lang="zh-CN" altLang="en-US" sz="3200" dirty="0"/>
              <a:t>考虑带符号立即数作为</a:t>
            </a:r>
            <a:r>
              <a:rPr lang="en-US" altLang="zh-CN" sz="3200" dirty="0"/>
              <a:t>ALU</a:t>
            </a:r>
            <a:r>
              <a:rPr lang="zh-CN" altLang="en-US" sz="3200" dirty="0"/>
              <a:t>的输入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增加一个</a:t>
            </a:r>
            <a:r>
              <a:rPr lang="en-US" altLang="zh-CN" dirty="0"/>
              <a:t>2:1</a:t>
            </a:r>
            <a:r>
              <a:rPr lang="zh-CN" altLang="en-US" dirty="0"/>
              <a:t>的</a:t>
            </a:r>
            <a:r>
              <a:rPr lang="en-US" altLang="zh-CN" dirty="0"/>
              <a:t>MUX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122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72816"/>
            <a:ext cx="6767927" cy="43614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3879079" y="3140968"/>
            <a:ext cx="432048" cy="9361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2042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23275"/>
            <a:ext cx="8259762" cy="584775"/>
          </a:xfrm>
        </p:spPr>
        <p:txBody>
          <a:bodyPr/>
          <a:lstStyle/>
          <a:p>
            <a:r>
              <a:rPr lang="zh-CN" altLang="en-US" sz="3200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+mn-ea"/>
              </a:rPr>
              <a:t>前推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旁路技术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检测</a:t>
            </a:r>
            <a:r>
              <a:rPr lang="en-US" altLang="zh-CN" sz="2400" dirty="0">
                <a:latin typeface="+mn-ea"/>
                <a:ea typeface="+mn-ea"/>
              </a:rPr>
              <a:t>——</a:t>
            </a:r>
            <a:r>
              <a:rPr lang="zh-CN" altLang="en-US" sz="2400" dirty="0">
                <a:latin typeface="+mn-ea"/>
                <a:ea typeface="+mn-ea"/>
              </a:rPr>
              <a:t>旁路控制信号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前推</a:t>
            </a:r>
            <a:r>
              <a:rPr lang="en-US" altLang="zh-CN" sz="2400" dirty="0">
                <a:latin typeface="+mn-ea"/>
                <a:ea typeface="+mn-ea"/>
              </a:rPr>
              <a:t>——</a:t>
            </a:r>
            <a:r>
              <a:rPr lang="zh-CN" altLang="en-US" sz="2400" dirty="0">
                <a:latin typeface="+mn-ea"/>
                <a:ea typeface="+mn-ea"/>
              </a:rPr>
              <a:t>直接通路及多路器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</a:rPr>
              <a:t>练习</a:t>
            </a:r>
            <a:endParaRPr lang="en-US" altLang="zh-CN" sz="2400" dirty="0">
              <a:latin typeface="+mn-ea"/>
            </a:endParaRPr>
          </a:p>
          <a:p>
            <a:pPr lvl="2"/>
            <a:r>
              <a:rPr lang="en-US" altLang="zh-CN" dirty="0" err="1">
                <a:latin typeface="+mn-ea"/>
                <a:ea typeface="+mn-ea"/>
              </a:rPr>
              <a:t>lw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en-US" altLang="zh-CN" dirty="0" err="1">
                <a:latin typeface="+mn-ea"/>
                <a:ea typeface="+mn-ea"/>
              </a:rPr>
              <a:t>sw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en-US" altLang="zh-CN" dirty="0" err="1">
                <a:latin typeface="+mn-ea"/>
                <a:ea typeface="+mn-ea"/>
              </a:rPr>
              <a:t>slt</a:t>
            </a:r>
            <a:r>
              <a:rPr lang="zh-CN" altLang="en-US" dirty="0">
                <a:latin typeface="+mn-ea"/>
                <a:ea typeface="+mn-ea"/>
              </a:rPr>
              <a:t>指令的前推旁路设计</a:t>
            </a:r>
            <a:endParaRPr lang="en-US" altLang="zh-CN" dirty="0">
              <a:latin typeface="+mn-ea"/>
              <a:ea typeface="+mn-ea"/>
            </a:endParaRPr>
          </a:p>
          <a:p>
            <a:pPr lvl="2"/>
            <a:r>
              <a:rPr lang="en-US" altLang="zh-CN" dirty="0" err="1">
                <a:latin typeface="+mn-ea"/>
                <a:ea typeface="+mn-ea"/>
              </a:rPr>
              <a:t>sw-lw</a:t>
            </a:r>
            <a:endParaRPr lang="en-US" altLang="zh-CN" dirty="0">
              <a:latin typeface="+mn-ea"/>
              <a:ea typeface="+mn-ea"/>
            </a:endParaRPr>
          </a:p>
          <a:p>
            <a:pPr lvl="2"/>
            <a:r>
              <a:rPr lang="en-US" altLang="zh-CN" dirty="0" err="1">
                <a:latin typeface="+mn-ea"/>
                <a:ea typeface="+mn-ea"/>
              </a:rPr>
              <a:t>lw-sw</a:t>
            </a:r>
            <a:endParaRPr lang="en-US" altLang="zh-CN" dirty="0">
              <a:latin typeface="+mn-ea"/>
              <a:ea typeface="+mn-ea"/>
            </a:endParaRPr>
          </a:p>
          <a:p>
            <a:pPr lvl="2"/>
            <a:r>
              <a:rPr lang="zh-CN" altLang="en-US" dirty="0">
                <a:latin typeface="+mn-ea"/>
                <a:ea typeface="+mn-ea"/>
              </a:rPr>
              <a:t>仿照图</a:t>
            </a:r>
            <a:r>
              <a:rPr lang="en-US" altLang="zh-CN" dirty="0">
                <a:latin typeface="+mn-ea"/>
                <a:ea typeface="+mn-ea"/>
              </a:rPr>
              <a:t>4-53</a:t>
            </a:r>
            <a:r>
              <a:rPr lang="zh-CN" altLang="en-US" dirty="0">
                <a:latin typeface="+mn-ea"/>
                <a:ea typeface="+mn-ea"/>
              </a:rPr>
              <a:t>画出</a:t>
            </a:r>
            <a:r>
              <a:rPr lang="en-US" altLang="zh-CN" dirty="0" err="1">
                <a:latin typeface="+mn-ea"/>
                <a:ea typeface="+mn-ea"/>
              </a:rPr>
              <a:t>sw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en-US" altLang="zh-CN" dirty="0" err="1">
                <a:latin typeface="+mn-ea"/>
                <a:ea typeface="+mn-ea"/>
              </a:rPr>
              <a:t>lw</a:t>
            </a:r>
            <a:r>
              <a:rPr lang="zh-CN" altLang="en-US" dirty="0">
                <a:latin typeface="+mn-ea"/>
                <a:ea typeface="+mn-ea"/>
              </a:rPr>
              <a:t>序列，给出冒险检测条件</a:t>
            </a:r>
            <a:endParaRPr lang="en-US" altLang="zh-CN" dirty="0">
              <a:latin typeface="+mn-ea"/>
              <a:ea typeface="+mn-ea"/>
            </a:endParaRPr>
          </a:p>
          <a:p>
            <a:pPr lvl="2"/>
            <a:r>
              <a:rPr lang="zh-CN" altLang="en-US" dirty="0">
                <a:latin typeface="+mn-ea"/>
                <a:ea typeface="+mn-ea"/>
              </a:rPr>
              <a:t>仿照图</a:t>
            </a:r>
            <a:r>
              <a:rPr lang="en-US" altLang="zh-CN" dirty="0">
                <a:latin typeface="+mn-ea"/>
                <a:ea typeface="+mn-ea"/>
              </a:rPr>
              <a:t>4-56</a:t>
            </a:r>
            <a:r>
              <a:rPr lang="zh-CN" altLang="en-US" dirty="0">
                <a:latin typeface="+mn-ea"/>
                <a:ea typeface="+mn-ea"/>
              </a:rPr>
              <a:t>画出直接通路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32849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550E579-D149-4EFF-81C0-B742D42D7C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AU" altLang="zh-CN" sz="1400"/>
          </a:p>
        </p:txBody>
      </p:sp>
      <p:sp>
        <p:nvSpPr>
          <p:cNvPr id="159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带有前推功能的流水线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EBCFFB0-BE2C-4C17-81C5-F3A22D05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348880"/>
            <a:ext cx="6917775" cy="38464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11D4F5D8-F1B4-41ED-AB02-D30C21F9A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55" y="425036"/>
            <a:ext cx="2311120" cy="32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25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B6011F9-B67E-47D0-A812-D85AFC976CF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AU" altLang="zh-CN" sz="1400"/>
          </a:p>
        </p:txBody>
      </p:sp>
      <p:sp>
        <p:nvSpPr>
          <p:cNvPr id="16179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latin typeface="+mn-ea"/>
                <a:ea typeface="+mn-ea"/>
              </a:rPr>
              <a:t>取数</a:t>
            </a:r>
            <a:r>
              <a:rPr lang="en-US" altLang="zh-CN" sz="3200" dirty="0">
                <a:latin typeface="+mn-ea"/>
                <a:ea typeface="+mn-ea"/>
              </a:rPr>
              <a:t>-</a:t>
            </a:r>
            <a:r>
              <a:rPr lang="zh-CN" altLang="en-US" sz="3200" dirty="0">
                <a:latin typeface="+mn-ea"/>
                <a:ea typeface="+mn-ea"/>
              </a:rPr>
              <a:t>使用：冒险、阻塞与检测</a:t>
            </a:r>
            <a:endParaRPr lang="en-AU" altLang="zh-CN" sz="32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456717" cy="396044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79511" y="4797152"/>
            <a:ext cx="8619803" cy="175432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AU"/>
            </a:defPPr>
            <a:lvl1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 sz="2000" kern="0">
                <a:latin typeface="+mn-ea"/>
              </a:defRPr>
            </a:lvl1pPr>
            <a:lvl2pPr lvl="1" eaLnBrk="1" hangingPunct="1">
              <a:lnSpc>
                <a:spcPct val="90000"/>
              </a:lnSpc>
              <a:defRPr sz="2000" kern="0">
                <a:latin typeface="+mn-ea"/>
              </a:defRPr>
            </a:lvl2pPr>
          </a:lstStyle>
          <a:p>
            <a:r>
              <a:rPr lang="zh-CN" altLang="en-US" dirty="0"/>
              <a:t>“取数</a:t>
            </a:r>
            <a:r>
              <a:rPr lang="en-US" altLang="zh-CN" dirty="0"/>
              <a:t>-</a:t>
            </a:r>
            <a:r>
              <a:rPr lang="zh-CN" altLang="en-US" dirty="0"/>
              <a:t>使用”冒险判定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ID/</a:t>
            </a:r>
            <a:r>
              <a:rPr lang="en-US" altLang="zh-CN" dirty="0" err="1">
                <a:solidFill>
                  <a:srgbClr val="FF0000"/>
                </a:solidFill>
              </a:rPr>
              <a:t>EX.MemRead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and ((</a:t>
            </a:r>
            <a:r>
              <a:rPr lang="en-US" altLang="zh-CN" dirty="0">
                <a:solidFill>
                  <a:srgbClr val="FF0000"/>
                </a:solidFill>
              </a:rPr>
              <a:t>ID/</a:t>
            </a:r>
            <a:r>
              <a:rPr lang="en-US" altLang="zh-CN" dirty="0" err="1">
                <a:solidFill>
                  <a:srgbClr val="FF0000"/>
                </a:solidFill>
              </a:rPr>
              <a:t>EX</a:t>
            </a:r>
            <a:r>
              <a:rPr lang="en-US" altLang="zh-CN" dirty="0" err="1"/>
              <a:t>.RegisterRt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FF0000"/>
                </a:solidFill>
              </a:rPr>
              <a:t>IF/</a:t>
            </a:r>
            <a:r>
              <a:rPr lang="en-US" altLang="zh-CN" dirty="0" err="1">
                <a:solidFill>
                  <a:srgbClr val="FF0000"/>
                </a:solidFill>
              </a:rPr>
              <a:t>ID</a:t>
            </a:r>
            <a:r>
              <a:rPr lang="en-US" altLang="zh-CN" dirty="0" err="1"/>
              <a:t>.RegisterRs</a:t>
            </a:r>
            <a:r>
              <a:rPr lang="en-US" altLang="zh-CN" dirty="0"/>
              <a:t>) or </a:t>
            </a:r>
          </a:p>
          <a:p>
            <a:pPr lvl="1"/>
            <a:r>
              <a:rPr lang="en-US" altLang="zh-CN" dirty="0"/>
              <a:t>                                     (ID/</a:t>
            </a:r>
            <a:r>
              <a:rPr lang="en-US" altLang="zh-CN" dirty="0" err="1"/>
              <a:t>EX.RegisterRt</a:t>
            </a:r>
            <a:r>
              <a:rPr lang="en-US" altLang="zh-CN" dirty="0"/>
              <a:t> = IF/</a:t>
            </a:r>
            <a:r>
              <a:rPr lang="en-US" altLang="zh-CN" dirty="0" err="1"/>
              <a:t>ID.RegisterRt</a:t>
            </a:r>
            <a:r>
              <a:rPr lang="en-US" altLang="zh-CN" dirty="0"/>
              <a:t>))</a:t>
            </a:r>
            <a:endParaRPr lang="en-AU" altLang="zh-CN" dirty="0"/>
          </a:p>
          <a:p>
            <a:r>
              <a:rPr lang="zh-CN" altLang="en-US" dirty="0"/>
              <a:t>发现该类型冒险：停顿</a:t>
            </a:r>
            <a:r>
              <a:rPr lang="en-US" altLang="zh-CN" dirty="0"/>
              <a:t>+</a:t>
            </a:r>
            <a:r>
              <a:rPr lang="zh-CN" altLang="en-US" dirty="0"/>
              <a:t>旁路处理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阻塞</a:t>
            </a:r>
            <a:r>
              <a:rPr lang="en-US" altLang="zh-CN" dirty="0"/>
              <a:t>/</a:t>
            </a:r>
            <a:r>
              <a:rPr lang="zh-CN" altLang="en-US" dirty="0"/>
              <a:t>停顿，插入气泡；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等待旁路电路处理，否则还需一个阻塞</a:t>
            </a:r>
            <a:endParaRPr lang="en-AU" altLang="zh-CN" dirty="0"/>
          </a:p>
        </p:txBody>
      </p:sp>
      <p:sp>
        <p:nvSpPr>
          <p:cNvPr id="3" name="矩形 2"/>
          <p:cNvSpPr/>
          <p:nvPr/>
        </p:nvSpPr>
        <p:spPr>
          <a:xfrm>
            <a:off x="5454681" y="2348880"/>
            <a:ext cx="3581457" cy="147732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solidFill>
                  <a:srgbClr val="FF0000"/>
                </a:solidFill>
                <a:latin typeface="+mn-ea"/>
              </a:rPr>
              <a:t>在</a:t>
            </a:r>
            <a:r>
              <a:rPr lang="en-US" altLang="zh-CN" sz="2000" kern="0" dirty="0">
                <a:solidFill>
                  <a:srgbClr val="FF0000"/>
                </a:solidFill>
                <a:latin typeface="+mn-ea"/>
              </a:rPr>
              <a:t>ID</a:t>
            </a:r>
            <a:r>
              <a:rPr lang="zh-CN" altLang="en-US" sz="2000" kern="0" dirty="0">
                <a:solidFill>
                  <a:srgbClr val="FF0000"/>
                </a:solidFill>
                <a:latin typeface="+mn-ea"/>
              </a:rPr>
              <a:t>阶段检测冒险</a:t>
            </a:r>
            <a:endParaRPr lang="en-US" altLang="zh-CN" sz="2000" kern="0" dirty="0">
              <a:solidFill>
                <a:srgbClr val="FF0000"/>
              </a:solidFill>
              <a:latin typeface="+mn-ea"/>
            </a:endParaRPr>
          </a:p>
          <a:p>
            <a: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</a:pPr>
            <a:r>
              <a:rPr lang="en-US" altLang="zh-CN" sz="2000" kern="0" dirty="0">
                <a:latin typeface="+mn-ea"/>
              </a:rPr>
              <a:t>ID</a:t>
            </a:r>
            <a:r>
              <a:rPr lang="zh-CN" altLang="en-US" sz="2000" kern="0" dirty="0">
                <a:latin typeface="+mn-ea"/>
              </a:rPr>
              <a:t>阶段可获得</a:t>
            </a:r>
            <a:r>
              <a:rPr lang="en-US" altLang="zh-CN" sz="2000" kern="0" dirty="0">
                <a:latin typeface="+mn-ea"/>
              </a:rPr>
              <a:t>ALU</a:t>
            </a:r>
            <a:r>
              <a:rPr lang="zh-CN" altLang="en-US" sz="2000" kern="0" dirty="0">
                <a:latin typeface="+mn-ea"/>
              </a:rPr>
              <a:t>输入寄存器号：</a:t>
            </a:r>
            <a:endParaRPr lang="en-US" altLang="zh-CN" sz="2000" kern="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kern="0" dirty="0">
                <a:latin typeface="+mn-ea"/>
              </a:rPr>
              <a:t>IF/</a:t>
            </a:r>
            <a:r>
              <a:rPr lang="en-US" altLang="zh-CN" sz="2000" kern="0" dirty="0" err="1">
                <a:latin typeface="+mn-ea"/>
              </a:rPr>
              <a:t>ID.RegisterRs</a:t>
            </a:r>
            <a:r>
              <a:rPr lang="en-US" altLang="zh-CN" sz="2000" kern="0" dirty="0">
                <a:latin typeface="+mn-ea"/>
              </a:rPr>
              <a:t>, IF/</a:t>
            </a:r>
            <a:r>
              <a:rPr lang="en-US" altLang="zh-CN" sz="2000" kern="0" dirty="0" err="1">
                <a:latin typeface="+mn-ea"/>
              </a:rPr>
              <a:t>ID.RegisterRt</a:t>
            </a:r>
            <a:endParaRPr lang="en-US" altLang="zh-CN" sz="2000" kern="0" dirty="0">
              <a:latin typeface="+mn-e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2B6011F9-B67E-47D0-A812-D85AFC976CF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AU" altLang="zh-CN" sz="1400" dirty="0"/>
          </a:p>
        </p:txBody>
      </p:sp>
      <p:sp>
        <p:nvSpPr>
          <p:cNvPr id="16179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latin typeface="+mn-ea"/>
                <a:ea typeface="+mn-ea"/>
              </a:rPr>
              <a:t>取数</a:t>
            </a:r>
            <a:r>
              <a:rPr lang="en-US" altLang="zh-CN" sz="3200" dirty="0">
                <a:latin typeface="+mn-ea"/>
                <a:ea typeface="+mn-ea"/>
              </a:rPr>
              <a:t>-</a:t>
            </a:r>
            <a:r>
              <a:rPr lang="zh-CN" altLang="en-US" sz="3200" dirty="0">
                <a:latin typeface="+mn-ea"/>
                <a:ea typeface="+mn-ea"/>
              </a:rPr>
              <a:t>使用：流水线阻塞的实现</a:t>
            </a:r>
            <a:endParaRPr lang="en-AU" altLang="zh-CN" sz="32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773415"/>
            <a:ext cx="6456717" cy="396044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51520" y="4326241"/>
            <a:ext cx="4104456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AU"/>
            </a:defPPr>
            <a:lvl1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 sz="2000" kern="0">
                <a:latin typeface="+mn-ea"/>
              </a:defRPr>
            </a:lvl1pPr>
            <a:lvl2pPr lvl="1" eaLnBrk="1" hangingPunct="1">
              <a:lnSpc>
                <a:spcPct val="90000"/>
              </a:lnSpc>
              <a:defRPr sz="2000" kern="0">
                <a:latin typeface="+mn-ea"/>
              </a:defRPr>
            </a:lvl2pPr>
          </a:lstStyle>
          <a:p>
            <a:r>
              <a:rPr lang="zh-CN" altLang="en-US" dirty="0"/>
              <a:t>被阻塞指令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ID/EX</a:t>
            </a:r>
            <a:r>
              <a:rPr lang="zh-CN" altLang="en-US" dirty="0"/>
              <a:t>寄存器控制信号清</a:t>
            </a:r>
            <a:r>
              <a:rPr lang="en-US" altLang="zh-CN" dirty="0"/>
              <a:t>0</a:t>
            </a:r>
            <a:r>
              <a:rPr lang="zh-CN" altLang="en-US" dirty="0"/>
              <a:t>，以下流水级执行空操作</a:t>
            </a:r>
            <a:r>
              <a:rPr lang="en-US" altLang="zh-CN" dirty="0" err="1"/>
              <a:t>nop</a:t>
            </a:r>
            <a:endParaRPr lang="en-US" altLang="zh-CN" dirty="0"/>
          </a:p>
          <a:p>
            <a:pPr marL="1257300" lvl="3" indent="-3429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+mn-ea"/>
              </a:rPr>
              <a:t>EX</a:t>
            </a:r>
          </a:p>
          <a:p>
            <a:pPr marL="1257300" lvl="3" indent="-3429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+mn-ea"/>
              </a:rPr>
              <a:t>MEM</a:t>
            </a:r>
          </a:p>
          <a:p>
            <a:pPr marL="1257300" lvl="3" indent="-3429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+mn-ea"/>
              </a:rPr>
              <a:t>WB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PC</a:t>
            </a:r>
            <a:r>
              <a:rPr lang="zh-CN" altLang="en-US" dirty="0"/>
              <a:t>和</a:t>
            </a:r>
            <a:r>
              <a:rPr lang="en-US" altLang="zh-CN" dirty="0"/>
              <a:t>IF/ID</a:t>
            </a:r>
            <a:r>
              <a:rPr lang="zh-CN" altLang="en-US" dirty="0"/>
              <a:t>寄存器值不变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重新译码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148064" y="5234637"/>
            <a:ext cx="3420380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AU"/>
            </a:defPPr>
            <a:lvl1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 sz="2000" kern="0">
                <a:latin typeface="+mn-ea"/>
              </a:defRPr>
            </a:lvl1pPr>
            <a:lvl2pPr lvl="1" eaLnBrk="1" hangingPunct="1">
              <a:lnSpc>
                <a:spcPct val="90000"/>
              </a:lnSpc>
              <a:defRPr sz="2000" kern="0">
                <a:latin typeface="+mn-ea"/>
              </a:defRPr>
            </a:lvl2pPr>
          </a:lstStyle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被阻塞指令的下一条指令</a:t>
            </a: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</a:rPr>
              <a:t>重新取指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0278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FBA10C3-5525-44C6-93F3-4960220EB93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AU" altLang="zh-CN" sz="1400"/>
          </a:p>
        </p:txBody>
      </p:sp>
      <p:pic>
        <p:nvPicPr>
          <p:cNvPr id="167939" name="Picture 7" descr="f04-5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23275"/>
            <a:ext cx="8259762" cy="5847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3200" dirty="0">
                <a:latin typeface="+mn-ea"/>
                <a:ea typeface="+mn-ea"/>
              </a:rPr>
              <a:t>流水线中的阻塞</a:t>
            </a:r>
            <a:r>
              <a:rPr lang="en-US" altLang="zh-CN" sz="3200" dirty="0">
                <a:latin typeface="+mn-ea"/>
                <a:ea typeface="+mn-ea"/>
              </a:rPr>
              <a:t>/</a:t>
            </a:r>
            <a:r>
              <a:rPr lang="zh-CN" altLang="en-US" sz="3200" dirty="0">
                <a:latin typeface="+mn-ea"/>
                <a:ea typeface="+mn-ea"/>
              </a:rPr>
              <a:t>气泡</a:t>
            </a:r>
            <a:endParaRPr lang="en-AU" altLang="zh-CN" sz="3200" dirty="0">
              <a:latin typeface="+mn-ea"/>
              <a:ea typeface="+mn-ea"/>
            </a:endParaRPr>
          </a:p>
        </p:txBody>
      </p:sp>
      <p:sp>
        <p:nvSpPr>
          <p:cNvPr id="167941" name="AutoShape 6"/>
          <p:cNvSpPr>
            <a:spLocks/>
          </p:cNvSpPr>
          <p:nvPr/>
        </p:nvSpPr>
        <p:spPr bwMode="auto">
          <a:xfrm>
            <a:off x="6444208" y="1962582"/>
            <a:ext cx="2520405" cy="386298"/>
          </a:xfrm>
          <a:prstGeom prst="borderCallout1">
            <a:avLst>
              <a:gd name="adj1" fmla="val 16551"/>
              <a:gd name="adj2" fmla="val -4824"/>
              <a:gd name="adj3" fmla="val 332602"/>
              <a:gd name="adj4" fmla="val -244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在这里阻塞一个周期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365104"/>
            <a:ext cx="371475" cy="361950"/>
          </a:xfrm>
          <a:prstGeom prst="rect">
            <a:avLst/>
          </a:prstGeom>
          <a:ln w="19050">
            <a:solidFill>
              <a:srgbClr val="FF0000"/>
            </a:solidFill>
            <a:tailEnd type="triangle" w="lg" len="lg"/>
          </a:ln>
        </p:spPr>
      </p:pic>
      <p:sp>
        <p:nvSpPr>
          <p:cNvPr id="4" name="任意多边形 3"/>
          <p:cNvSpPr/>
          <p:nvPr/>
        </p:nvSpPr>
        <p:spPr bwMode="auto">
          <a:xfrm>
            <a:off x="1884556" y="4623734"/>
            <a:ext cx="2341756" cy="516978"/>
          </a:xfrm>
          <a:custGeom>
            <a:avLst/>
            <a:gdLst>
              <a:gd name="connsiteX0" fmla="*/ 0 w 2341756"/>
              <a:gd name="connsiteY0" fmla="*/ 505827 h 516978"/>
              <a:gd name="connsiteX1" fmla="*/ 1326995 w 2341756"/>
              <a:gd name="connsiteY1" fmla="*/ 4022 h 516978"/>
              <a:gd name="connsiteX2" fmla="*/ 1806498 w 2341756"/>
              <a:gd name="connsiteY2" fmla="*/ 282803 h 516978"/>
              <a:gd name="connsiteX3" fmla="*/ 2341756 w 2341756"/>
              <a:gd name="connsiteY3" fmla="*/ 516978 h 51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56" h="516978">
                <a:moveTo>
                  <a:pt x="0" y="505827"/>
                </a:moveTo>
                <a:cubicBezTo>
                  <a:pt x="512956" y="273510"/>
                  <a:pt x="1025912" y="41193"/>
                  <a:pt x="1326995" y="4022"/>
                </a:cubicBezTo>
                <a:cubicBezTo>
                  <a:pt x="1628078" y="-33149"/>
                  <a:pt x="1637371" y="197310"/>
                  <a:pt x="1806498" y="282803"/>
                </a:cubicBezTo>
                <a:cubicBezTo>
                  <a:pt x="1975625" y="368296"/>
                  <a:pt x="2158690" y="442637"/>
                  <a:pt x="2341756" y="51697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094303"/>
            <a:ext cx="904875" cy="20002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 bwMode="auto">
          <a:xfrm>
            <a:off x="1948483" y="3710573"/>
            <a:ext cx="376160" cy="654531"/>
          </a:xfrm>
          <a:custGeom>
            <a:avLst/>
            <a:gdLst>
              <a:gd name="connsiteX0" fmla="*/ 312234 w 440087"/>
              <a:gd name="connsiteY0" fmla="*/ 0 h 546410"/>
              <a:gd name="connsiteX1" fmla="*/ 423746 w 440087"/>
              <a:gd name="connsiteY1" fmla="*/ 267629 h 546410"/>
              <a:gd name="connsiteX2" fmla="*/ 0 w 440087"/>
              <a:gd name="connsiteY2" fmla="*/ 546410 h 54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087" h="546410">
                <a:moveTo>
                  <a:pt x="312234" y="0"/>
                </a:moveTo>
                <a:cubicBezTo>
                  <a:pt x="394009" y="88280"/>
                  <a:pt x="475785" y="176561"/>
                  <a:pt x="423746" y="267629"/>
                </a:cubicBezTo>
                <a:cubicBezTo>
                  <a:pt x="371707" y="358697"/>
                  <a:pt x="185853" y="452553"/>
                  <a:pt x="0" y="546410"/>
                </a:cubicBezTo>
              </a:path>
            </a:pathLst>
          </a:custGeom>
          <a:noFill/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1614188" y="4226313"/>
            <a:ext cx="904874" cy="878594"/>
          </a:xfrm>
          <a:custGeom>
            <a:avLst/>
            <a:gdLst>
              <a:gd name="connsiteX0" fmla="*/ 144966 w 371039"/>
              <a:gd name="connsiteY0" fmla="*/ 0 h 680224"/>
              <a:gd name="connsiteX1" fmla="*/ 367990 w 371039"/>
              <a:gd name="connsiteY1" fmla="*/ 223024 h 680224"/>
              <a:gd name="connsiteX2" fmla="*/ 0 w 371039"/>
              <a:gd name="connsiteY2" fmla="*/ 680224 h 68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039" h="680224">
                <a:moveTo>
                  <a:pt x="144966" y="0"/>
                </a:moveTo>
                <a:cubicBezTo>
                  <a:pt x="268558" y="54826"/>
                  <a:pt x="392151" y="109653"/>
                  <a:pt x="367990" y="223024"/>
                </a:cubicBezTo>
                <a:cubicBezTo>
                  <a:pt x="343829" y="336395"/>
                  <a:pt x="171914" y="508309"/>
                  <a:pt x="0" y="680224"/>
                </a:cubicBezTo>
              </a:path>
            </a:pathLst>
          </a:custGeom>
          <a:noFill/>
          <a:ln w="9525" cap="flat" cmpd="sng" algn="ctr">
            <a:solidFill>
              <a:srgbClr val="EE12A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679902" y="3824868"/>
            <a:ext cx="665807" cy="401444"/>
          </a:xfrm>
          <a:custGeom>
            <a:avLst/>
            <a:gdLst>
              <a:gd name="connsiteX0" fmla="*/ 0 w 665807"/>
              <a:gd name="connsiteY0" fmla="*/ 0 h 401444"/>
              <a:gd name="connsiteX1" fmla="*/ 189571 w 665807"/>
              <a:gd name="connsiteY1" fmla="*/ 211873 h 401444"/>
              <a:gd name="connsiteX2" fmla="*/ 602166 w 665807"/>
              <a:gd name="connsiteY2" fmla="*/ 345688 h 401444"/>
              <a:gd name="connsiteX3" fmla="*/ 657922 w 665807"/>
              <a:gd name="connsiteY3" fmla="*/ 401444 h 40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807" h="401444">
                <a:moveTo>
                  <a:pt x="0" y="0"/>
                </a:moveTo>
                <a:cubicBezTo>
                  <a:pt x="44605" y="77129"/>
                  <a:pt x="89210" y="154258"/>
                  <a:pt x="189571" y="211873"/>
                </a:cubicBezTo>
                <a:cubicBezTo>
                  <a:pt x="289932" y="269488"/>
                  <a:pt x="524107" y="314093"/>
                  <a:pt x="602166" y="345688"/>
                </a:cubicBezTo>
                <a:cubicBezTo>
                  <a:pt x="680225" y="377283"/>
                  <a:pt x="669073" y="389363"/>
                  <a:pt x="657922" y="401444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7664" y="61976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4-59</a:t>
            </a:r>
            <a:endParaRPr lang="zh-CN" altLang="en-US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28184" y="2590321"/>
            <a:ext cx="2715791" cy="120032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AU"/>
            </a:defPPr>
            <a:lvl1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 sz="2000" kern="0">
                <a:latin typeface="+mn-ea"/>
              </a:defRPr>
            </a:lvl1pPr>
            <a:lvl2pPr lvl="1" eaLnBrk="1" hangingPunct="1">
              <a:lnSpc>
                <a:spcPct val="90000"/>
              </a:lnSpc>
              <a:defRPr sz="2000" kern="0">
                <a:latin typeface="+mn-ea"/>
              </a:defRPr>
            </a:lvl2pPr>
          </a:lstStyle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+mn-ea"/>
              </a:rPr>
              <a:t>lw</a:t>
            </a: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MEM</a:t>
            </a:r>
            <a:r>
              <a:rPr lang="zh-CN" altLang="en-US" dirty="0">
                <a:latin typeface="+mn-ea"/>
              </a:rPr>
              <a:t>阶段读入数据</a:t>
            </a:r>
            <a:endParaRPr lang="en-US" altLang="zh-CN" dirty="0">
              <a:latin typeface="+mn-ea"/>
            </a:endParaRP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zh-CN" altLang="en-US" kern="0" dirty="0">
                <a:latin typeface="+mn-ea"/>
              </a:rPr>
              <a:t>前推给下一条指令的</a:t>
            </a:r>
            <a:r>
              <a:rPr lang="en-US" altLang="zh-CN" kern="0" dirty="0">
                <a:latin typeface="+mn-ea"/>
              </a:rPr>
              <a:t>EX</a:t>
            </a:r>
            <a:r>
              <a:rPr lang="zh-CN" altLang="en-US" kern="0" dirty="0">
                <a:latin typeface="+mn-ea"/>
              </a:rPr>
              <a:t>阶段 </a:t>
            </a:r>
            <a:endParaRPr lang="en-US" altLang="zh-CN" kern="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258763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27EE576-6677-443E-B4D8-5CB106EECAB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AU" altLang="zh-CN" sz="1400"/>
          </a:p>
        </p:txBody>
      </p:sp>
      <p:pic>
        <p:nvPicPr>
          <p:cNvPr id="172035" name="Picture 5" descr="f04-6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1" y="1490089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847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带有冒险（阻塞）功能的流水线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2840880" y="4870050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80840" y="451001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需传递到下一级</a:t>
            </a:r>
          </a:p>
        </p:txBody>
      </p:sp>
      <p:sp>
        <p:nvSpPr>
          <p:cNvPr id="4" name="任意多边形 3"/>
          <p:cNvSpPr/>
          <p:nvPr/>
        </p:nvSpPr>
        <p:spPr bwMode="auto">
          <a:xfrm>
            <a:off x="2871836" y="1685548"/>
            <a:ext cx="1924328" cy="973483"/>
          </a:xfrm>
          <a:custGeom>
            <a:avLst/>
            <a:gdLst>
              <a:gd name="connsiteX0" fmla="*/ 1906858 w 1924328"/>
              <a:gd name="connsiteY0" fmla="*/ 973483 h 973483"/>
              <a:gd name="connsiteX1" fmla="*/ 1895707 w 1924328"/>
              <a:gd name="connsiteY1" fmla="*/ 192898 h 973483"/>
              <a:gd name="connsiteX2" fmla="*/ 1639229 w 1924328"/>
              <a:gd name="connsiteY2" fmla="*/ 25629 h 973483"/>
              <a:gd name="connsiteX3" fmla="*/ 0 w 1924328"/>
              <a:gd name="connsiteY3" fmla="*/ 3327 h 97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4328" h="973483">
                <a:moveTo>
                  <a:pt x="1906858" y="973483"/>
                </a:moveTo>
                <a:cubicBezTo>
                  <a:pt x="1923585" y="662178"/>
                  <a:pt x="1940312" y="350873"/>
                  <a:pt x="1895707" y="192898"/>
                </a:cubicBezTo>
                <a:cubicBezTo>
                  <a:pt x="1851102" y="34923"/>
                  <a:pt x="1955180" y="57224"/>
                  <a:pt x="1639229" y="25629"/>
                </a:cubicBezTo>
                <a:cubicBezTo>
                  <a:pt x="1323278" y="-5966"/>
                  <a:pt x="661639" y="-1320"/>
                  <a:pt x="0" y="3327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2331446" y="2001109"/>
            <a:ext cx="2237420" cy="3943707"/>
          </a:xfrm>
          <a:custGeom>
            <a:avLst/>
            <a:gdLst>
              <a:gd name="connsiteX0" fmla="*/ 2112711 w 2237420"/>
              <a:gd name="connsiteY0" fmla="*/ 3434576 h 3943707"/>
              <a:gd name="connsiteX1" fmla="*/ 2235375 w 2237420"/>
              <a:gd name="connsiteY1" fmla="*/ 3624146 h 3943707"/>
              <a:gd name="connsiteX2" fmla="*/ 2023502 w 2237420"/>
              <a:gd name="connsiteY2" fmla="*/ 3869473 h 3943707"/>
              <a:gd name="connsiteX3" fmla="*/ 975287 w 2237420"/>
              <a:gd name="connsiteY3" fmla="*/ 3936381 h 3943707"/>
              <a:gd name="connsiteX4" fmla="*/ 217004 w 2237420"/>
              <a:gd name="connsiteY4" fmla="*/ 3724507 h 3943707"/>
              <a:gd name="connsiteX5" fmla="*/ 27433 w 2237420"/>
              <a:gd name="connsiteY5" fmla="*/ 2966225 h 3943707"/>
              <a:gd name="connsiteX6" fmla="*/ 5131 w 2237420"/>
              <a:gd name="connsiteY6" fmla="*/ 0 h 394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420" h="3943707">
                <a:moveTo>
                  <a:pt x="2112711" y="3434576"/>
                </a:moveTo>
                <a:cubicBezTo>
                  <a:pt x="2181477" y="3493119"/>
                  <a:pt x="2250243" y="3551663"/>
                  <a:pt x="2235375" y="3624146"/>
                </a:cubicBezTo>
                <a:cubicBezTo>
                  <a:pt x="2220507" y="3696629"/>
                  <a:pt x="2233517" y="3817434"/>
                  <a:pt x="2023502" y="3869473"/>
                </a:cubicBezTo>
                <a:cubicBezTo>
                  <a:pt x="1813487" y="3921512"/>
                  <a:pt x="1276370" y="3960542"/>
                  <a:pt x="975287" y="3936381"/>
                </a:cubicBezTo>
                <a:cubicBezTo>
                  <a:pt x="674204" y="3912220"/>
                  <a:pt x="374980" y="3886200"/>
                  <a:pt x="217004" y="3724507"/>
                </a:cubicBezTo>
                <a:cubicBezTo>
                  <a:pt x="59028" y="3562814"/>
                  <a:pt x="62745" y="3586976"/>
                  <a:pt x="27433" y="2966225"/>
                </a:cubicBezTo>
                <a:cubicBezTo>
                  <a:pt x="-7879" y="2345474"/>
                  <a:pt x="-1374" y="1172737"/>
                  <a:pt x="5131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1511387" y="1799744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1604051" y="1971578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69F7CF3B-AAEA-4DDD-8D21-F4B1ACDCE888}"/>
              </a:ext>
            </a:extLst>
          </p:cNvPr>
          <p:cNvSpPr txBox="1">
            <a:spLocks noChangeArrowheads="1"/>
          </p:cNvSpPr>
          <p:nvPr/>
        </p:nvSpPr>
        <p:spPr>
          <a:xfrm>
            <a:off x="4653881" y="1042892"/>
            <a:ext cx="4427778" cy="9787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AU"/>
            </a:defPPr>
            <a:lvl1pPr marL="342900" indent="-342900" eaLnBrk="1" hangingPunct="1">
              <a:lnSpc>
                <a:spcPct val="90000"/>
              </a:lnSpc>
              <a:buFont typeface="Wingdings" panose="05000000000000000000" pitchFamily="2" charset="2"/>
              <a:buChar char="n"/>
              <a:defRPr sz="2000" kern="0">
                <a:latin typeface="+mn-ea"/>
              </a:defRPr>
            </a:lvl1pPr>
            <a:lvl2pPr lvl="1" eaLnBrk="1" hangingPunct="1">
              <a:lnSpc>
                <a:spcPct val="90000"/>
              </a:lnSpc>
              <a:defRPr sz="2000" kern="0">
                <a:latin typeface="+mn-ea"/>
              </a:defRPr>
            </a:lvl2pPr>
          </a:lstStyle>
          <a:p>
            <a:r>
              <a:rPr lang="zh-CN" altLang="en-US" sz="1600" dirty="0"/>
              <a:t>“取数</a:t>
            </a:r>
            <a:r>
              <a:rPr lang="en-US" altLang="zh-CN" sz="1600" dirty="0"/>
              <a:t>-</a:t>
            </a:r>
            <a:r>
              <a:rPr lang="zh-CN" altLang="en-US" sz="1600" dirty="0"/>
              <a:t>使用”冒险判定</a:t>
            </a:r>
            <a:endParaRPr lang="en-US" altLang="zh-CN" sz="1600" dirty="0"/>
          </a:p>
          <a:p>
            <a:pPr lvl="1"/>
            <a:r>
              <a:rPr lang="en-US" altLang="zh-CN" sz="1600" dirty="0">
                <a:solidFill>
                  <a:srgbClr val="FF0000"/>
                </a:solidFill>
              </a:rPr>
              <a:t>ID/</a:t>
            </a:r>
            <a:r>
              <a:rPr lang="en-US" altLang="zh-CN" sz="1600" dirty="0" err="1">
                <a:solidFill>
                  <a:srgbClr val="FF0000"/>
                </a:solidFill>
              </a:rPr>
              <a:t>EX.MemRead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/>
              <a:t>and </a:t>
            </a:r>
          </a:p>
          <a:p>
            <a:pPr lvl="1"/>
            <a:r>
              <a:rPr lang="en-US" altLang="zh-CN" sz="1600" dirty="0"/>
              <a:t>((</a:t>
            </a:r>
            <a:r>
              <a:rPr lang="en-US" altLang="zh-CN" sz="1600" dirty="0">
                <a:solidFill>
                  <a:srgbClr val="FF0000"/>
                </a:solidFill>
              </a:rPr>
              <a:t>ID/</a:t>
            </a:r>
            <a:r>
              <a:rPr lang="en-US" altLang="zh-CN" sz="1600" dirty="0" err="1">
                <a:solidFill>
                  <a:srgbClr val="FF0000"/>
                </a:solidFill>
              </a:rPr>
              <a:t>EX</a:t>
            </a:r>
            <a:r>
              <a:rPr lang="en-US" altLang="zh-CN" sz="1600" dirty="0" err="1"/>
              <a:t>.RegisterRt</a:t>
            </a:r>
            <a:r>
              <a:rPr lang="en-US" altLang="zh-CN" sz="1600" dirty="0"/>
              <a:t> = </a:t>
            </a:r>
            <a:r>
              <a:rPr lang="en-US" altLang="zh-CN" sz="1600" dirty="0">
                <a:solidFill>
                  <a:srgbClr val="FF0000"/>
                </a:solidFill>
              </a:rPr>
              <a:t>IF/</a:t>
            </a:r>
            <a:r>
              <a:rPr lang="en-US" altLang="zh-CN" sz="1600" dirty="0" err="1">
                <a:solidFill>
                  <a:srgbClr val="FF0000"/>
                </a:solidFill>
              </a:rPr>
              <a:t>ID</a:t>
            </a:r>
            <a:r>
              <a:rPr lang="en-US" altLang="zh-CN" sz="1600" dirty="0" err="1"/>
              <a:t>.RegisterRs</a:t>
            </a:r>
            <a:r>
              <a:rPr lang="en-US" altLang="zh-CN" sz="1600" dirty="0"/>
              <a:t>) or </a:t>
            </a:r>
          </a:p>
          <a:p>
            <a:pPr lvl="1"/>
            <a:r>
              <a:rPr lang="en-US" altLang="zh-CN" sz="1600" dirty="0"/>
              <a:t> (ID/</a:t>
            </a:r>
            <a:r>
              <a:rPr lang="en-US" altLang="zh-CN" sz="1600" dirty="0" err="1"/>
              <a:t>EX.RegisterRt</a:t>
            </a:r>
            <a:r>
              <a:rPr lang="en-US" altLang="zh-CN" sz="1600" dirty="0"/>
              <a:t> = IF/</a:t>
            </a:r>
            <a:r>
              <a:rPr lang="en-US" altLang="zh-CN" sz="1600" dirty="0" err="1"/>
              <a:t>ID.RegisterRt</a:t>
            </a:r>
            <a:r>
              <a:rPr lang="en-US" altLang="zh-CN" sz="1600" dirty="0"/>
              <a:t>))</a:t>
            </a:r>
            <a:endParaRPr lang="en-AU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A304934-E43E-48EF-ADCA-1C8B6DE3C2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AU" altLang="zh-CN" sz="1400"/>
          </a:p>
        </p:txBody>
      </p:sp>
      <p:pic>
        <p:nvPicPr>
          <p:cNvPr id="176131" name="Picture 10" descr="f04-6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98650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180" y="169924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控制冒险／分支冒险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Branch Hazards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6834" y="1091123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如果分支决策发生在</a:t>
            </a:r>
            <a:r>
              <a:rPr lang="en-US" altLang="zh-CN" dirty="0">
                <a:ea typeface="宋体" panose="02010600030101010101" pitchFamily="2" charset="-122"/>
              </a:rPr>
              <a:t>MEM</a:t>
            </a:r>
            <a:r>
              <a:rPr lang="zh-CN" altLang="en-US" dirty="0">
                <a:ea typeface="宋体" panose="02010600030101010101" pitchFamily="2" charset="-122"/>
              </a:rPr>
              <a:t>级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76134" name="Text Box 4"/>
          <p:cNvSpPr txBox="1">
            <a:spLocks noChangeArrowheads="1"/>
          </p:cNvSpPr>
          <p:nvPr/>
        </p:nvSpPr>
        <p:spPr bwMode="auto">
          <a:xfrm rot="5400000">
            <a:off x="7789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§4.8 Control Hazards</a:t>
            </a:r>
          </a:p>
        </p:txBody>
      </p:sp>
      <p:sp>
        <p:nvSpPr>
          <p:cNvPr id="176135" name="AutoShape 6"/>
          <p:cNvSpPr>
            <a:spLocks/>
          </p:cNvSpPr>
          <p:nvPr/>
        </p:nvSpPr>
        <p:spPr bwMode="auto">
          <a:xfrm>
            <a:off x="2771130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PC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76136" name="Text Box 7"/>
          <p:cNvSpPr txBox="1">
            <a:spLocks noChangeArrowheads="1"/>
          </p:cNvSpPr>
          <p:nvPr/>
        </p:nvSpPr>
        <p:spPr bwMode="auto">
          <a:xfrm>
            <a:off x="6488774" y="3831623"/>
            <a:ext cx="2323167" cy="107721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如果发生跳转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285750" indent="-285750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600" dirty="0">
                <a:ea typeface="宋体" panose="02010600030101010101" pitchFamily="2" charset="-122"/>
              </a:rPr>
              <a:t>清空这三条指令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285750" indent="-285750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600" dirty="0">
                <a:ea typeface="宋体" panose="02010600030101010101" pitchFamily="2" charset="-122"/>
              </a:rPr>
              <a:t>相应控制信号置</a:t>
            </a:r>
            <a:r>
              <a:rPr lang="en-US" altLang="zh-CN" sz="1600" dirty="0">
                <a:ea typeface="宋体" panose="02010600030101010101" pitchFamily="2" charset="-122"/>
              </a:rPr>
              <a:t>0</a:t>
            </a:r>
          </a:p>
          <a:p>
            <a:pPr marL="285750" indent="-285750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600" dirty="0">
                <a:ea typeface="宋体" panose="02010600030101010101" pitchFamily="2" charset="-122"/>
              </a:rPr>
              <a:t>延迟了</a:t>
            </a:r>
            <a:r>
              <a:rPr lang="en-US" altLang="zh-CN" sz="1600" dirty="0"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ea typeface="宋体" panose="02010600030101010101" pitchFamily="2" charset="-122"/>
              </a:rPr>
              <a:t>个时钟周期</a:t>
            </a:r>
            <a:endParaRPr lang="en-US" altLang="zh-CN" sz="1600" dirty="0">
              <a:ea typeface="宋体" panose="02010600030101010101" pitchFamily="2" charset="-122"/>
            </a:endParaRPr>
          </a:p>
        </p:txBody>
      </p:sp>
      <p:sp>
        <p:nvSpPr>
          <p:cNvPr id="176137" name="AutoShape 8"/>
          <p:cNvSpPr>
            <a:spLocks/>
          </p:cNvSpPr>
          <p:nvPr/>
        </p:nvSpPr>
        <p:spPr bwMode="auto">
          <a:xfrm>
            <a:off x="6227787" y="3573016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3532471" y="2863584"/>
            <a:ext cx="360040" cy="2520181"/>
          </a:xfrm>
          <a:prstGeom prst="roundRect">
            <a:avLst/>
          </a:prstGeom>
          <a:solidFill>
            <a:srgbClr val="92D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782716" y="3501008"/>
            <a:ext cx="379141" cy="2264172"/>
          </a:xfrm>
          <a:custGeom>
            <a:avLst/>
            <a:gdLst>
              <a:gd name="connsiteX0" fmla="*/ 0 w 379141"/>
              <a:gd name="connsiteY0" fmla="*/ 0 h 2732048"/>
              <a:gd name="connsiteX1" fmla="*/ 245327 w 379141"/>
              <a:gd name="connsiteY1" fmla="*/ 1081668 h 2732048"/>
              <a:gd name="connsiteX2" fmla="*/ 223024 w 379141"/>
              <a:gd name="connsiteY2" fmla="*/ 1851102 h 2732048"/>
              <a:gd name="connsiteX3" fmla="*/ 379141 w 379141"/>
              <a:gd name="connsiteY3" fmla="*/ 2732048 h 27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141" h="2732048">
                <a:moveTo>
                  <a:pt x="0" y="0"/>
                </a:moveTo>
                <a:cubicBezTo>
                  <a:pt x="104078" y="386575"/>
                  <a:pt x="208156" y="773151"/>
                  <a:pt x="245327" y="1081668"/>
                </a:cubicBezTo>
                <a:cubicBezTo>
                  <a:pt x="282498" y="1390185"/>
                  <a:pt x="200722" y="1576039"/>
                  <a:pt x="223024" y="1851102"/>
                </a:cubicBezTo>
                <a:cubicBezTo>
                  <a:pt x="245326" y="2126165"/>
                  <a:pt x="312233" y="2429106"/>
                  <a:pt x="379141" y="27320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76D3C51-A532-4E2A-B561-09558C5584D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zh-CN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时序（状态）单元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071546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寄存器</a:t>
            </a:r>
            <a:r>
              <a:rPr lang="en-US" altLang="zh-CN" dirty="0">
                <a:ea typeface="宋体" panose="02010600030101010101" pitchFamily="2" charset="-122"/>
              </a:rPr>
              <a:t>Register: </a:t>
            </a:r>
            <a:r>
              <a:rPr lang="zh-CN" altLang="en-US" dirty="0">
                <a:ea typeface="宋体" panose="02010600030101010101" pitchFamily="2" charset="-122"/>
              </a:rPr>
              <a:t>用于存储数据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用时钟信号确定何时输入数据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边沿触发</a:t>
            </a:r>
            <a:r>
              <a:rPr lang="en-US" altLang="zh-CN" dirty="0">
                <a:ea typeface="宋体" panose="02010600030101010101" pitchFamily="2" charset="-122"/>
              </a:rPr>
              <a:t>Edge-triggered: </a:t>
            </a:r>
            <a:r>
              <a:rPr lang="zh-CN" altLang="en-US" dirty="0">
                <a:ea typeface="宋体" panose="02010600030101010101" pitchFamily="2" charset="-122"/>
              </a:rPr>
              <a:t>数据在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Clk</a:t>
            </a:r>
            <a:r>
              <a:rPr lang="zh-CN" altLang="en-US" dirty="0">
                <a:ea typeface="宋体" panose="02010600030101010101" pitchFamily="2" charset="-122"/>
              </a:rPr>
              <a:t>变化沿输入（</a:t>
            </a:r>
            <a:r>
              <a:rPr lang="en-US" altLang="zh-CN" dirty="0">
                <a:ea typeface="宋体" panose="02010600030101010101" pitchFamily="2" charset="-122"/>
              </a:rPr>
              <a:t> 0 -&gt;1</a:t>
            </a:r>
            <a:r>
              <a:rPr lang="zh-CN" altLang="en-US" dirty="0">
                <a:ea typeface="宋体" panose="02010600030101010101" pitchFamily="2" charset="-122"/>
              </a:rPr>
              <a:t>或</a:t>
            </a:r>
            <a:r>
              <a:rPr lang="en-US" altLang="zh-CN" dirty="0">
                <a:ea typeface="宋体" panose="02010600030101010101" pitchFamily="2" charset="-122"/>
              </a:rPr>
              <a:t>1-&gt;0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24581" name="Group 4"/>
          <p:cNvGrpSpPr>
            <a:grpSpLocks/>
          </p:cNvGrpSpPr>
          <p:nvPr/>
        </p:nvGrpSpPr>
        <p:grpSpPr bwMode="auto">
          <a:xfrm>
            <a:off x="755650" y="4365625"/>
            <a:ext cx="2090738" cy="1223963"/>
            <a:chOff x="657" y="2296"/>
            <a:chExt cx="1317" cy="771"/>
          </a:xfrm>
        </p:grpSpPr>
        <p:sp>
          <p:nvSpPr>
            <p:cNvPr id="24612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613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5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6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7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8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9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0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582" name="Group 44"/>
          <p:cNvGrpSpPr>
            <a:grpSpLocks/>
          </p:cNvGrpSpPr>
          <p:nvPr/>
        </p:nvGrpSpPr>
        <p:grpSpPr bwMode="auto">
          <a:xfrm>
            <a:off x="3419475" y="4005263"/>
            <a:ext cx="4775200" cy="1800225"/>
            <a:chOff x="2154" y="2523"/>
            <a:chExt cx="3008" cy="1134"/>
          </a:xfrm>
        </p:grpSpPr>
        <p:sp>
          <p:nvSpPr>
            <p:cNvPr id="24583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4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5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7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8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2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3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4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5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7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8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9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0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1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3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AU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84411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缩短分支迟延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244" y="1069593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增加硬件，把分支决策从</a:t>
            </a:r>
            <a:r>
              <a:rPr lang="en-US" altLang="zh-CN" sz="2400" dirty="0">
                <a:latin typeface="+mn-ea"/>
              </a:rPr>
              <a:t>EX</a:t>
            </a:r>
            <a:r>
              <a:rPr lang="zh-CN" altLang="en-US" sz="2400" dirty="0">
                <a:latin typeface="+mn-ea"/>
              </a:rPr>
              <a:t>提前到</a:t>
            </a:r>
            <a:r>
              <a:rPr lang="en-US" altLang="zh-CN" sz="2400" dirty="0">
                <a:latin typeface="+mn-ea"/>
              </a:rPr>
              <a:t>ID</a:t>
            </a:r>
            <a:r>
              <a:rPr lang="zh-CN" altLang="en-US" sz="2400" dirty="0">
                <a:latin typeface="+mn-ea"/>
              </a:rPr>
              <a:t>级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计算分支目标地址</a:t>
            </a:r>
            <a:r>
              <a:rPr lang="en-US" altLang="zh-CN" sz="2400" dirty="0">
                <a:latin typeface="+mn-ea"/>
                <a:ea typeface="+mn-ea"/>
              </a:rPr>
              <a:t>: </a:t>
            </a:r>
            <a:r>
              <a:rPr lang="zh-CN" altLang="en-US" sz="2400" dirty="0">
                <a:latin typeface="+mn-ea"/>
                <a:ea typeface="+mn-ea"/>
              </a:rPr>
              <a:t>从</a:t>
            </a:r>
            <a:r>
              <a:rPr lang="en-US" altLang="zh-CN" sz="2400" dirty="0">
                <a:latin typeface="+mn-ea"/>
                <a:ea typeface="+mn-ea"/>
              </a:rPr>
              <a:t>EX</a:t>
            </a:r>
            <a:r>
              <a:rPr lang="zh-CN" altLang="en-US" sz="2400" dirty="0">
                <a:latin typeface="+mn-ea"/>
                <a:ea typeface="+mn-ea"/>
              </a:rPr>
              <a:t>级移到</a:t>
            </a:r>
            <a:r>
              <a:rPr lang="en-US" altLang="zh-CN" sz="2400" dirty="0">
                <a:latin typeface="+mn-ea"/>
                <a:ea typeface="+mn-ea"/>
              </a:rPr>
              <a:t>ID</a:t>
            </a:r>
            <a:r>
              <a:rPr lang="zh-CN" altLang="en-US" sz="2400" dirty="0">
                <a:latin typeface="+mn-ea"/>
                <a:ea typeface="+mn-ea"/>
              </a:rPr>
              <a:t>级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判断分支条件</a:t>
            </a:r>
            <a:r>
              <a:rPr lang="en-US" altLang="zh-CN" sz="2400" dirty="0">
                <a:latin typeface="+mn-ea"/>
                <a:ea typeface="+mn-ea"/>
              </a:rPr>
              <a:t>: </a:t>
            </a:r>
            <a:r>
              <a:rPr lang="zh-CN" altLang="en-US" sz="2400" dirty="0">
                <a:latin typeface="+mn-ea"/>
                <a:ea typeface="+mn-ea"/>
              </a:rPr>
              <a:t>比较两个寄存器的值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修改旁路电路提供寄存器数值、修改冒险电路进行必要的阻塞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/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>
                <a:latin typeface="+mn-ea"/>
                <a:ea typeface="+mn-ea"/>
              </a:rPr>
              <a:t>）是否需要将比较数寄存器从前面指令前推过来</a:t>
            </a:r>
            <a:r>
              <a:rPr lang="en-US" altLang="zh-CN" dirty="0">
                <a:latin typeface="+mn-ea"/>
                <a:ea typeface="+mn-ea"/>
              </a:rPr>
              <a:t>:</a:t>
            </a:r>
          </a:p>
          <a:p>
            <a:pPr lvl="3" eaLnBrk="1" hangingPunct="1"/>
            <a:r>
              <a:rPr lang="en-US" altLang="zh-CN" sz="2400" dirty="0">
                <a:latin typeface="+mn-ea"/>
                <a:ea typeface="+mn-ea"/>
              </a:rPr>
              <a:t>ALU</a:t>
            </a:r>
            <a:r>
              <a:rPr lang="zh-CN" altLang="en-US" sz="2400" dirty="0">
                <a:latin typeface="+mn-ea"/>
                <a:ea typeface="+mn-ea"/>
              </a:rPr>
              <a:t>输出</a:t>
            </a:r>
            <a:endParaRPr lang="en-US" altLang="zh-CN" sz="2400" dirty="0">
              <a:latin typeface="+mn-ea"/>
              <a:ea typeface="+mn-ea"/>
            </a:endParaRPr>
          </a:p>
          <a:p>
            <a:pPr lvl="3" eaLnBrk="1" hangingPunct="1"/>
            <a:r>
              <a:rPr lang="zh-CN" altLang="en-US" sz="2400" dirty="0">
                <a:latin typeface="+mn-ea"/>
                <a:ea typeface="+mn-ea"/>
              </a:rPr>
              <a:t>内存数据</a:t>
            </a:r>
            <a:endParaRPr lang="en-US" altLang="zh-CN" sz="2400" dirty="0">
              <a:latin typeface="+mn-ea"/>
              <a:ea typeface="+mn-ea"/>
            </a:endParaRPr>
          </a:p>
          <a:p>
            <a:pPr lvl="3" eaLnBrk="1" hangingPunct="1"/>
            <a:r>
              <a:rPr lang="zh-CN" altLang="en-US" sz="2400" dirty="0">
                <a:latin typeface="+mn-ea"/>
                <a:ea typeface="+mn-ea"/>
              </a:rPr>
              <a:t>如果分支发生则更新</a:t>
            </a:r>
            <a:r>
              <a:rPr lang="en-US" altLang="zh-CN" sz="2400" dirty="0">
                <a:latin typeface="+mn-ea"/>
                <a:ea typeface="+mn-ea"/>
              </a:rPr>
              <a:t>PC</a:t>
            </a:r>
          </a:p>
          <a:p>
            <a:pPr lvl="2" eaLnBrk="1" hangingPunct="1"/>
            <a:r>
              <a:rPr lang="en-US" altLang="zh-CN" dirty="0">
                <a:latin typeface="+mn-ea"/>
                <a:ea typeface="+mn-ea"/>
              </a:rPr>
              <a:t>2</a:t>
            </a:r>
            <a:r>
              <a:rPr lang="zh-CN" altLang="en-US" dirty="0">
                <a:latin typeface="+mn-ea"/>
                <a:ea typeface="+mn-ea"/>
              </a:rPr>
              <a:t>）如果分支比较的操作数还没准备好，则需要阻塞。</a:t>
            </a:r>
            <a:endParaRPr lang="en-US" altLang="zh-CN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A113F7E-877D-4717-AD77-9329F32F38E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AU" altLang="zh-CN" sz="1400" dirty="0"/>
          </a:p>
        </p:txBody>
      </p:sp>
      <p:sp>
        <p:nvSpPr>
          <p:cNvPr id="184323" name="Rectangle 2"/>
          <p:cNvSpPr>
            <a:spLocks noGrp="1" noChangeArrowheads="1"/>
          </p:cNvSpPr>
          <p:nvPr>
            <p:ph type="title"/>
          </p:nvPr>
        </p:nvSpPr>
        <p:spPr>
          <a:xfrm>
            <a:off x="513557" y="32327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分支指令中的数据冒险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latin typeface="+mn-ea"/>
              </a:rPr>
              <a:t>如果分支比较操作数是前面第</a:t>
            </a:r>
            <a:r>
              <a:rPr lang="en-US" altLang="zh-CN" sz="2800" dirty="0">
                <a:latin typeface="+mn-ea"/>
              </a:rPr>
              <a:t>2</a:t>
            </a:r>
            <a:r>
              <a:rPr lang="zh-CN" altLang="en-US" sz="2800" dirty="0">
                <a:latin typeface="+mn-ea"/>
              </a:rPr>
              <a:t>条或第</a:t>
            </a:r>
            <a:r>
              <a:rPr lang="en-US" altLang="zh-CN" sz="2800" dirty="0">
                <a:latin typeface="+mn-ea"/>
              </a:rPr>
              <a:t>3</a:t>
            </a:r>
            <a:r>
              <a:rPr lang="zh-CN" altLang="en-US" sz="2800" dirty="0">
                <a:latin typeface="+mn-ea"/>
              </a:rPr>
              <a:t>条指令的</a:t>
            </a:r>
            <a:r>
              <a:rPr lang="en-US" altLang="zh-CN" sz="2800" dirty="0">
                <a:latin typeface="+mn-ea"/>
              </a:rPr>
              <a:t>ALU</a:t>
            </a:r>
            <a:r>
              <a:rPr lang="zh-CN" altLang="en-US" sz="2800" dirty="0">
                <a:latin typeface="+mn-ea"/>
              </a:rPr>
              <a:t>输出</a:t>
            </a:r>
            <a:endParaRPr lang="en-US" altLang="zh-CN" sz="2800" dirty="0">
              <a:latin typeface="+mn-ea"/>
            </a:endParaRPr>
          </a:p>
        </p:txBody>
      </p:sp>
      <p:sp>
        <p:nvSpPr>
          <p:cNvPr id="184325" name="Rectangle 4"/>
          <p:cNvSpPr>
            <a:spLocks noChangeArrowheads="1"/>
          </p:cNvSpPr>
          <p:nvPr/>
        </p:nvSpPr>
        <p:spPr bwMode="auto">
          <a:xfrm>
            <a:off x="755650" y="387032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4326" name="Group 5"/>
          <p:cNvGrpSpPr>
            <a:grpSpLocks/>
          </p:cNvGrpSpPr>
          <p:nvPr/>
        </p:nvGrpSpPr>
        <p:grpSpPr bwMode="auto">
          <a:xfrm>
            <a:off x="3132138" y="2636838"/>
            <a:ext cx="3024187" cy="504825"/>
            <a:chOff x="2018" y="2341"/>
            <a:chExt cx="1905" cy="318"/>
          </a:xfrm>
        </p:grpSpPr>
        <p:sp>
          <p:nvSpPr>
            <p:cNvPr id="184363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4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5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6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7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8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9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0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1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7" name="Group 15"/>
          <p:cNvGrpSpPr>
            <a:grpSpLocks/>
          </p:cNvGrpSpPr>
          <p:nvPr/>
        </p:nvGrpSpPr>
        <p:grpSpPr bwMode="auto">
          <a:xfrm>
            <a:off x="3779838" y="3213100"/>
            <a:ext cx="3024187" cy="504825"/>
            <a:chOff x="2018" y="2341"/>
            <a:chExt cx="1905" cy="318"/>
          </a:xfrm>
        </p:grpSpPr>
        <p:sp>
          <p:nvSpPr>
            <p:cNvPr id="184354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5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6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7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8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9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0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1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2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8" name="Group 25"/>
          <p:cNvGrpSpPr>
            <a:grpSpLocks/>
          </p:cNvGrpSpPr>
          <p:nvPr/>
        </p:nvGrpSpPr>
        <p:grpSpPr bwMode="auto">
          <a:xfrm>
            <a:off x="4427538" y="3787775"/>
            <a:ext cx="3024187" cy="504825"/>
            <a:chOff x="2018" y="2341"/>
            <a:chExt cx="1905" cy="318"/>
          </a:xfrm>
        </p:grpSpPr>
        <p:sp>
          <p:nvSpPr>
            <p:cNvPr id="184345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6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7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8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9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0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1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2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3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9" name="Group 35"/>
          <p:cNvGrpSpPr>
            <a:grpSpLocks/>
          </p:cNvGrpSpPr>
          <p:nvPr/>
        </p:nvGrpSpPr>
        <p:grpSpPr bwMode="auto">
          <a:xfrm>
            <a:off x="5076825" y="4364038"/>
            <a:ext cx="3024188" cy="504825"/>
            <a:chOff x="2018" y="2341"/>
            <a:chExt cx="1905" cy="318"/>
          </a:xfrm>
        </p:grpSpPr>
        <p:sp>
          <p:nvSpPr>
            <p:cNvPr id="184336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7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8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9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0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1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2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3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4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4330" name="Rectangle 45"/>
          <p:cNvSpPr>
            <a:spLocks noChangeArrowheads="1"/>
          </p:cNvSpPr>
          <p:nvPr/>
        </p:nvSpPr>
        <p:spPr bwMode="auto">
          <a:xfrm>
            <a:off x="755650" y="3294063"/>
            <a:ext cx="2117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1" name="Rectangle 46"/>
          <p:cNvSpPr>
            <a:spLocks noChangeArrowheads="1"/>
          </p:cNvSpPr>
          <p:nvPr/>
        </p:nvSpPr>
        <p:spPr bwMode="auto">
          <a:xfrm>
            <a:off x="755650" y="2717800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$2, $3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2" name="Rectangle 47"/>
          <p:cNvSpPr>
            <a:spLocks noChangeArrowheads="1"/>
          </p:cNvSpPr>
          <p:nvPr/>
        </p:nvSpPr>
        <p:spPr bwMode="auto">
          <a:xfrm>
            <a:off x="755650" y="4446588"/>
            <a:ext cx="2670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3" name="Line 48"/>
          <p:cNvSpPr>
            <a:spLocks noChangeShapeType="1"/>
          </p:cNvSpPr>
          <p:nvPr/>
        </p:nvSpPr>
        <p:spPr bwMode="auto">
          <a:xfrm>
            <a:off x="5651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4" name="Line 49"/>
          <p:cNvSpPr>
            <a:spLocks noChangeShapeType="1"/>
          </p:cNvSpPr>
          <p:nvPr/>
        </p:nvSpPr>
        <p:spPr bwMode="auto">
          <a:xfrm>
            <a:off x="5651500" y="3429000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5" name="Rectangle 50"/>
          <p:cNvSpPr>
            <a:spLocks noChangeArrowheads="1"/>
          </p:cNvSpPr>
          <p:nvPr/>
        </p:nvSpPr>
        <p:spPr bwMode="auto">
          <a:xfrm>
            <a:off x="684213" y="5157788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可通过前推旁路电路解决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6B6C4B6-433A-4CDF-85A8-46B27F0BEE1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AU" altLang="zh-CN" sz="1400"/>
          </a:p>
        </p:txBody>
      </p:sp>
      <p:sp>
        <p:nvSpPr>
          <p:cNvPr id="1863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32656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分支指令中的数据冒险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413" y="1060738"/>
            <a:ext cx="8270875" cy="1280825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如果分支比较操作数是前一条指令的</a:t>
            </a:r>
            <a:r>
              <a:rPr lang="en-US" altLang="zh-CN" sz="2400" dirty="0">
                <a:latin typeface="+mn-ea"/>
              </a:rPr>
              <a:t>ALU</a:t>
            </a:r>
            <a:r>
              <a:rPr lang="zh-CN" altLang="en-US" sz="2400" dirty="0">
                <a:latin typeface="+mn-ea"/>
              </a:rPr>
              <a:t>输出，或者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前面第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条</a:t>
            </a:r>
            <a:r>
              <a:rPr lang="zh-CN" altLang="en-US" sz="2400" dirty="0">
                <a:latin typeface="+mn-ea"/>
              </a:rPr>
              <a:t>指令的</a:t>
            </a:r>
            <a:r>
              <a:rPr lang="en-US" altLang="zh-CN" sz="2400" dirty="0" err="1">
                <a:latin typeface="+mn-ea"/>
              </a:rPr>
              <a:t>lw</a:t>
            </a:r>
            <a:r>
              <a:rPr lang="zh-CN" altLang="en-US" sz="2400" dirty="0">
                <a:latin typeface="+mn-ea"/>
              </a:rPr>
              <a:t>输出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需要产生一个气泡进行阻塞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86373" name="Rectangle 4"/>
          <p:cNvSpPr>
            <a:spLocks noChangeArrowheads="1"/>
          </p:cNvSpPr>
          <p:nvPr/>
        </p:nvSpPr>
        <p:spPr bwMode="auto">
          <a:xfrm>
            <a:off x="755650" y="394240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6374" name="Group 5"/>
          <p:cNvGrpSpPr>
            <a:grpSpLocks/>
          </p:cNvGrpSpPr>
          <p:nvPr/>
        </p:nvGrpSpPr>
        <p:grpSpPr bwMode="auto">
          <a:xfrm>
            <a:off x="3132138" y="2708920"/>
            <a:ext cx="3024187" cy="504825"/>
            <a:chOff x="2018" y="2341"/>
            <a:chExt cx="1905" cy="318"/>
          </a:xfrm>
        </p:grpSpPr>
        <p:sp>
          <p:nvSpPr>
            <p:cNvPr id="186407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8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9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0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1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2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3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4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5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6375" name="Group 15"/>
          <p:cNvGrpSpPr>
            <a:grpSpLocks/>
          </p:cNvGrpSpPr>
          <p:nvPr/>
        </p:nvGrpSpPr>
        <p:grpSpPr bwMode="auto">
          <a:xfrm>
            <a:off x="3779838" y="3285183"/>
            <a:ext cx="3024187" cy="504825"/>
            <a:chOff x="2018" y="2341"/>
            <a:chExt cx="1905" cy="318"/>
          </a:xfrm>
        </p:grpSpPr>
        <p:sp>
          <p:nvSpPr>
            <p:cNvPr id="186398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399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0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1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2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3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4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5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6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6376" name="Rectangle 25"/>
          <p:cNvSpPr>
            <a:spLocks noChangeArrowheads="1"/>
          </p:cNvSpPr>
          <p:nvPr/>
        </p:nvSpPr>
        <p:spPr bwMode="auto">
          <a:xfrm>
            <a:off x="4427538" y="393288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7" name="Rectangle 26"/>
          <p:cNvSpPr>
            <a:spLocks noChangeArrowheads="1"/>
          </p:cNvSpPr>
          <p:nvPr/>
        </p:nvSpPr>
        <p:spPr bwMode="auto">
          <a:xfrm>
            <a:off x="5075238" y="393288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8" name="Rectangle 27"/>
          <p:cNvSpPr>
            <a:spLocks noChangeArrowheads="1"/>
          </p:cNvSpPr>
          <p:nvPr/>
        </p:nvSpPr>
        <p:spPr bwMode="auto">
          <a:xfrm>
            <a:off x="4932363" y="385985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79" name="Rectangle 28"/>
          <p:cNvSpPr>
            <a:spLocks noChangeArrowheads="1"/>
          </p:cNvSpPr>
          <p:nvPr/>
        </p:nvSpPr>
        <p:spPr bwMode="auto">
          <a:xfrm>
            <a:off x="5580063" y="385985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0" name="Rectangle 29"/>
          <p:cNvSpPr>
            <a:spLocks noChangeArrowheads="1"/>
          </p:cNvSpPr>
          <p:nvPr/>
        </p:nvSpPr>
        <p:spPr bwMode="auto">
          <a:xfrm>
            <a:off x="6227763" y="385985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1" name="Rectangle 30"/>
          <p:cNvSpPr>
            <a:spLocks noChangeArrowheads="1"/>
          </p:cNvSpPr>
          <p:nvPr/>
        </p:nvSpPr>
        <p:spPr bwMode="auto">
          <a:xfrm>
            <a:off x="6875463" y="385985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2" name="Rectangle 31"/>
          <p:cNvSpPr>
            <a:spLocks noChangeArrowheads="1"/>
          </p:cNvSpPr>
          <p:nvPr/>
        </p:nvSpPr>
        <p:spPr bwMode="auto">
          <a:xfrm>
            <a:off x="5724525" y="450914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3" name="Rectangle 32"/>
          <p:cNvSpPr>
            <a:spLocks noChangeArrowheads="1"/>
          </p:cNvSpPr>
          <p:nvPr/>
        </p:nvSpPr>
        <p:spPr bwMode="auto">
          <a:xfrm>
            <a:off x="6373813" y="450914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4" name="Rectangle 33"/>
          <p:cNvSpPr>
            <a:spLocks noChangeArrowheads="1"/>
          </p:cNvSpPr>
          <p:nvPr/>
        </p:nvSpPr>
        <p:spPr bwMode="auto">
          <a:xfrm>
            <a:off x="7021513" y="450914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5" name="Rectangle 34"/>
          <p:cNvSpPr>
            <a:spLocks noChangeArrowheads="1"/>
          </p:cNvSpPr>
          <p:nvPr/>
        </p:nvSpPr>
        <p:spPr bwMode="auto">
          <a:xfrm>
            <a:off x="7669213" y="450914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6" name="Rectangle 35"/>
          <p:cNvSpPr>
            <a:spLocks noChangeArrowheads="1"/>
          </p:cNvSpPr>
          <p:nvPr/>
        </p:nvSpPr>
        <p:spPr bwMode="auto">
          <a:xfrm>
            <a:off x="5581650" y="443612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7" name="Rectangle 36"/>
          <p:cNvSpPr>
            <a:spLocks noChangeArrowheads="1"/>
          </p:cNvSpPr>
          <p:nvPr/>
        </p:nvSpPr>
        <p:spPr bwMode="auto">
          <a:xfrm>
            <a:off x="6229350" y="443612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8" name="Rectangle 37"/>
          <p:cNvSpPr>
            <a:spLocks noChangeArrowheads="1"/>
          </p:cNvSpPr>
          <p:nvPr/>
        </p:nvSpPr>
        <p:spPr bwMode="auto">
          <a:xfrm>
            <a:off x="6877050" y="443612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9" name="Rectangle 38"/>
          <p:cNvSpPr>
            <a:spLocks noChangeArrowheads="1"/>
          </p:cNvSpPr>
          <p:nvPr/>
        </p:nvSpPr>
        <p:spPr bwMode="auto">
          <a:xfrm>
            <a:off x="7524750" y="443612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90" name="Rectangle 39"/>
          <p:cNvSpPr>
            <a:spLocks noChangeArrowheads="1"/>
          </p:cNvSpPr>
          <p:nvPr/>
        </p:nvSpPr>
        <p:spPr bwMode="auto">
          <a:xfrm>
            <a:off x="755650" y="3366145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1" name="Rectangle 40"/>
          <p:cNvSpPr>
            <a:spLocks noChangeArrowheads="1"/>
          </p:cNvSpPr>
          <p:nvPr/>
        </p:nvSpPr>
        <p:spPr bwMode="auto">
          <a:xfrm>
            <a:off x="755650" y="278988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2" name="Rectangle 41"/>
          <p:cNvSpPr>
            <a:spLocks noChangeArrowheads="1"/>
          </p:cNvSpPr>
          <p:nvPr/>
        </p:nvSpPr>
        <p:spPr bwMode="auto">
          <a:xfrm>
            <a:off x="755650" y="4518670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3" name="Line 42"/>
          <p:cNvSpPr>
            <a:spLocks noChangeShapeType="1"/>
          </p:cNvSpPr>
          <p:nvPr/>
        </p:nvSpPr>
        <p:spPr bwMode="auto">
          <a:xfrm>
            <a:off x="5651500" y="292482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4" name="Line 43"/>
          <p:cNvSpPr>
            <a:spLocks noChangeShapeType="1"/>
          </p:cNvSpPr>
          <p:nvPr/>
        </p:nvSpPr>
        <p:spPr bwMode="auto">
          <a:xfrm>
            <a:off x="5651500" y="350108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5" name="AutoShape 44"/>
          <p:cNvSpPr>
            <a:spLocks noChangeArrowheads="1"/>
          </p:cNvSpPr>
          <p:nvPr/>
        </p:nvSpPr>
        <p:spPr bwMode="auto">
          <a:xfrm>
            <a:off x="5724525" y="400432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6" name="AutoShape 45"/>
          <p:cNvSpPr>
            <a:spLocks noChangeArrowheads="1"/>
          </p:cNvSpPr>
          <p:nvPr/>
        </p:nvSpPr>
        <p:spPr bwMode="auto">
          <a:xfrm>
            <a:off x="6372225" y="400432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7" name="AutoShape 46"/>
          <p:cNvSpPr>
            <a:spLocks noChangeArrowheads="1"/>
          </p:cNvSpPr>
          <p:nvPr/>
        </p:nvSpPr>
        <p:spPr bwMode="auto">
          <a:xfrm>
            <a:off x="7019925" y="400432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8B68C41-57BF-4DD5-A905-741CEF6CFEC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en-AU" altLang="zh-CN" sz="1400"/>
          </a:p>
        </p:txBody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439" y="1100409"/>
            <a:ext cx="8270875" cy="238125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如果分支比较操作数是前一条指令</a:t>
            </a:r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的输出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需要产生两个气泡来阻塞流水线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8421" name="Rectangle 4"/>
          <p:cNvSpPr>
            <a:spLocks noChangeArrowheads="1"/>
          </p:cNvSpPr>
          <p:nvPr/>
        </p:nvSpPr>
        <p:spPr bwMode="auto">
          <a:xfrm>
            <a:off x="755650" y="3876670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8422" name="Group 5"/>
          <p:cNvGrpSpPr>
            <a:grpSpLocks/>
          </p:cNvGrpSpPr>
          <p:nvPr/>
        </p:nvGrpSpPr>
        <p:grpSpPr bwMode="auto">
          <a:xfrm>
            <a:off x="3132138" y="2643182"/>
            <a:ext cx="3024187" cy="504825"/>
            <a:chOff x="2018" y="2341"/>
            <a:chExt cx="1905" cy="318"/>
          </a:xfrm>
        </p:grpSpPr>
        <p:sp>
          <p:nvSpPr>
            <p:cNvPr id="188452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3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4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5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6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7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8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9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60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8423" name="Rectangle 15"/>
          <p:cNvSpPr>
            <a:spLocks noChangeArrowheads="1"/>
          </p:cNvSpPr>
          <p:nvPr/>
        </p:nvSpPr>
        <p:spPr bwMode="auto">
          <a:xfrm>
            <a:off x="3779838" y="3292470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4" name="Rectangle 16"/>
          <p:cNvSpPr>
            <a:spLocks noChangeArrowheads="1"/>
          </p:cNvSpPr>
          <p:nvPr/>
        </p:nvSpPr>
        <p:spPr bwMode="auto">
          <a:xfrm>
            <a:off x="4427538" y="3292470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5" name="Rectangle 17"/>
          <p:cNvSpPr>
            <a:spLocks noChangeArrowheads="1"/>
          </p:cNvSpPr>
          <p:nvPr/>
        </p:nvSpPr>
        <p:spPr bwMode="auto">
          <a:xfrm>
            <a:off x="4284663" y="3219445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6" name="Rectangle 18"/>
          <p:cNvSpPr>
            <a:spLocks noChangeArrowheads="1"/>
          </p:cNvSpPr>
          <p:nvPr/>
        </p:nvSpPr>
        <p:spPr bwMode="auto">
          <a:xfrm>
            <a:off x="4932363" y="3219445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7" name="Rectangle 19"/>
          <p:cNvSpPr>
            <a:spLocks noChangeArrowheads="1"/>
          </p:cNvSpPr>
          <p:nvPr/>
        </p:nvSpPr>
        <p:spPr bwMode="auto">
          <a:xfrm>
            <a:off x="5580063" y="3219445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8" name="Rectangle 20"/>
          <p:cNvSpPr>
            <a:spLocks noChangeArrowheads="1"/>
          </p:cNvSpPr>
          <p:nvPr/>
        </p:nvSpPr>
        <p:spPr bwMode="auto">
          <a:xfrm>
            <a:off x="6227763" y="3219445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9" name="Rectangle 21"/>
          <p:cNvSpPr>
            <a:spLocks noChangeArrowheads="1"/>
          </p:cNvSpPr>
          <p:nvPr/>
        </p:nvSpPr>
        <p:spPr bwMode="auto">
          <a:xfrm>
            <a:off x="5075238" y="3867145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0" name="Rectangle 22"/>
          <p:cNvSpPr>
            <a:spLocks noChangeArrowheads="1"/>
          </p:cNvSpPr>
          <p:nvPr/>
        </p:nvSpPr>
        <p:spPr bwMode="auto">
          <a:xfrm>
            <a:off x="4932363" y="3794120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1" name="Rectangle 23"/>
          <p:cNvSpPr>
            <a:spLocks noChangeArrowheads="1"/>
          </p:cNvSpPr>
          <p:nvPr/>
        </p:nvSpPr>
        <p:spPr bwMode="auto">
          <a:xfrm>
            <a:off x="5580063" y="3794120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2" name="Rectangle 24"/>
          <p:cNvSpPr>
            <a:spLocks noChangeArrowheads="1"/>
          </p:cNvSpPr>
          <p:nvPr/>
        </p:nvSpPr>
        <p:spPr bwMode="auto">
          <a:xfrm>
            <a:off x="6227763" y="3794120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3" name="Rectangle 25"/>
          <p:cNvSpPr>
            <a:spLocks noChangeArrowheads="1"/>
          </p:cNvSpPr>
          <p:nvPr/>
        </p:nvSpPr>
        <p:spPr bwMode="auto">
          <a:xfrm>
            <a:off x="6875463" y="3794120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4" name="Rectangle 26"/>
          <p:cNvSpPr>
            <a:spLocks noChangeArrowheads="1"/>
          </p:cNvSpPr>
          <p:nvPr/>
        </p:nvSpPr>
        <p:spPr bwMode="auto">
          <a:xfrm>
            <a:off x="5724525" y="4443407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5" name="Rectangle 27"/>
          <p:cNvSpPr>
            <a:spLocks noChangeArrowheads="1"/>
          </p:cNvSpPr>
          <p:nvPr/>
        </p:nvSpPr>
        <p:spPr bwMode="auto">
          <a:xfrm>
            <a:off x="6373813" y="4443407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6" name="Rectangle 28"/>
          <p:cNvSpPr>
            <a:spLocks noChangeArrowheads="1"/>
          </p:cNvSpPr>
          <p:nvPr/>
        </p:nvSpPr>
        <p:spPr bwMode="auto">
          <a:xfrm>
            <a:off x="7021513" y="4443407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7" name="Rectangle 29"/>
          <p:cNvSpPr>
            <a:spLocks noChangeArrowheads="1"/>
          </p:cNvSpPr>
          <p:nvPr/>
        </p:nvSpPr>
        <p:spPr bwMode="auto">
          <a:xfrm>
            <a:off x="7669213" y="4443407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8" name="Rectangle 30"/>
          <p:cNvSpPr>
            <a:spLocks noChangeArrowheads="1"/>
          </p:cNvSpPr>
          <p:nvPr/>
        </p:nvSpPr>
        <p:spPr bwMode="auto">
          <a:xfrm>
            <a:off x="5581650" y="4370382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9" name="Rectangle 31"/>
          <p:cNvSpPr>
            <a:spLocks noChangeArrowheads="1"/>
          </p:cNvSpPr>
          <p:nvPr/>
        </p:nvSpPr>
        <p:spPr bwMode="auto">
          <a:xfrm>
            <a:off x="6229350" y="4370382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0" name="Rectangle 32"/>
          <p:cNvSpPr>
            <a:spLocks noChangeArrowheads="1"/>
          </p:cNvSpPr>
          <p:nvPr/>
        </p:nvSpPr>
        <p:spPr bwMode="auto">
          <a:xfrm>
            <a:off x="6877050" y="4370382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1" name="Rectangle 33"/>
          <p:cNvSpPr>
            <a:spLocks noChangeArrowheads="1"/>
          </p:cNvSpPr>
          <p:nvPr/>
        </p:nvSpPr>
        <p:spPr bwMode="auto">
          <a:xfrm>
            <a:off x="7524750" y="4370382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2" name="Rectangle 34"/>
          <p:cNvSpPr>
            <a:spLocks noChangeArrowheads="1"/>
          </p:cNvSpPr>
          <p:nvPr/>
        </p:nvSpPr>
        <p:spPr bwMode="auto">
          <a:xfrm>
            <a:off x="755650" y="3300407"/>
            <a:ext cx="170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solidFill>
                <a:schemeClr val="hlink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3" name="Rectangle 35"/>
          <p:cNvSpPr>
            <a:spLocks noChangeArrowheads="1"/>
          </p:cNvSpPr>
          <p:nvPr/>
        </p:nvSpPr>
        <p:spPr bwMode="auto">
          <a:xfrm>
            <a:off x="755650" y="2724145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4" name="Rectangle 36"/>
          <p:cNvSpPr>
            <a:spLocks noChangeArrowheads="1"/>
          </p:cNvSpPr>
          <p:nvPr/>
        </p:nvSpPr>
        <p:spPr bwMode="auto">
          <a:xfrm>
            <a:off x="755650" y="4452932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$0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5" name="Line 37"/>
          <p:cNvSpPr>
            <a:spLocks noChangeShapeType="1"/>
          </p:cNvSpPr>
          <p:nvPr/>
        </p:nvSpPr>
        <p:spPr bwMode="auto">
          <a:xfrm>
            <a:off x="5651500" y="2859082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446" name="AutoShape 38"/>
          <p:cNvSpPr>
            <a:spLocks noChangeArrowheads="1"/>
          </p:cNvSpPr>
          <p:nvPr/>
        </p:nvSpPr>
        <p:spPr bwMode="auto">
          <a:xfrm>
            <a:off x="5724525" y="3938582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7" name="AutoShape 39"/>
          <p:cNvSpPr>
            <a:spLocks noChangeArrowheads="1"/>
          </p:cNvSpPr>
          <p:nvPr/>
        </p:nvSpPr>
        <p:spPr bwMode="auto">
          <a:xfrm>
            <a:off x="6372225" y="3938582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8" name="AutoShape 40"/>
          <p:cNvSpPr>
            <a:spLocks noChangeArrowheads="1"/>
          </p:cNvSpPr>
          <p:nvPr/>
        </p:nvSpPr>
        <p:spPr bwMode="auto">
          <a:xfrm>
            <a:off x="7019925" y="3938582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9" name="AutoShape 41"/>
          <p:cNvSpPr>
            <a:spLocks noChangeArrowheads="1"/>
          </p:cNvSpPr>
          <p:nvPr/>
        </p:nvSpPr>
        <p:spPr bwMode="auto">
          <a:xfrm>
            <a:off x="5076825" y="3362320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0" name="AutoShape 42"/>
          <p:cNvSpPr>
            <a:spLocks noChangeArrowheads="1"/>
          </p:cNvSpPr>
          <p:nvPr/>
        </p:nvSpPr>
        <p:spPr bwMode="auto">
          <a:xfrm>
            <a:off x="5724525" y="3362320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1" name="AutoShape 43"/>
          <p:cNvSpPr>
            <a:spLocks noChangeArrowheads="1"/>
          </p:cNvSpPr>
          <p:nvPr/>
        </p:nvSpPr>
        <p:spPr bwMode="auto">
          <a:xfrm>
            <a:off x="6372225" y="3362320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32656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分支指令中的数据冒险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lang="en-AU" altLang="zh-CN" sz="1400"/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3" y="1125538"/>
            <a:ext cx="8775576" cy="3541102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例如</a:t>
            </a:r>
            <a:r>
              <a:rPr lang="en-US" altLang="zh-CN" sz="2800" dirty="0"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</a:rPr>
              <a:t>分支跳转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36:  sub  $10, $4, $8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40:  </a:t>
            </a:r>
            <a:r>
              <a:rPr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beq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  $1,  $3, </a:t>
            </a:r>
            <a:r>
              <a:rPr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7    IF  ID  EX  MEM  WB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	</a:t>
            </a:r>
            <a:endParaRPr lang="en-US" altLang="zh-CN" sz="2000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44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:  and  $12, $2, $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5       IF  ID  EX  MEM WB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48:  or   $13, $2, $6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52:  add  $14, $4, $2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56:  </a:t>
            </a:r>
            <a:r>
              <a:rPr lang="en-US" altLang="zh-CN" sz="2000" dirty="0" err="1">
                <a:latin typeface="Lucida Console" panose="020B0609040504020204" pitchFamily="49" charset="0"/>
                <a:ea typeface="宋体" panose="02010600030101010101" pitchFamily="2" charset="-122"/>
              </a:rPr>
              <a:t>slt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$15, $6, $7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   ...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72:  </a:t>
            </a:r>
            <a:r>
              <a:rPr lang="en-US" altLang="zh-CN" sz="2000" dirty="0" err="1">
                <a:latin typeface="Lucida Console" panose="020B0609040504020204" pitchFamily="49" charset="0"/>
                <a:ea typeface="宋体" panose="02010600030101010101" pitchFamily="2" charset="-122"/>
              </a:rPr>
              <a:t>lw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 $4, 50($7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  <a:endParaRPr lang="en-US" altLang="zh-CN" sz="2000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32656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分支指令中的数据冒险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4213" y="4797152"/>
            <a:ext cx="367176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Lucida Console" panose="020B0609040504020204" pitchFamily="49" charset="0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latin typeface="Lucida Console" panose="020B0609040504020204" pitchFamily="49" charset="0"/>
                <a:ea typeface="宋体" panose="02010600030101010101" pitchFamily="2" charset="-122"/>
              </a:rPr>
              <a:t>PC</a:t>
            </a:r>
            <a:r>
              <a:rPr lang="zh-CN" altLang="en-US" sz="1800" dirty="0">
                <a:latin typeface="Lucida Console" panose="020B0609040504020204" pitchFamily="49" charset="0"/>
                <a:ea typeface="宋体" panose="02010600030101010101" pitchFamily="2" charset="-122"/>
              </a:rPr>
              <a:t>相对地址，</a:t>
            </a:r>
            <a:r>
              <a:rPr lang="en-US" altLang="zh-CN" sz="1800" dirty="0">
                <a:latin typeface="Lucida Console" panose="020B0609040504020204" pitchFamily="49" charset="0"/>
                <a:ea typeface="宋体" panose="02010600030101010101" pitchFamily="2" charset="-122"/>
              </a:rPr>
              <a:t>40+4+7</a:t>
            </a:r>
            <a:r>
              <a:rPr lang="zh-CN" altLang="en-US" sz="1800" dirty="0">
                <a:latin typeface="Lucida Console" panose="020B060904050402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800" dirty="0">
                <a:latin typeface="Lucida Console" panose="020B0609040504020204" pitchFamily="49" charset="0"/>
                <a:ea typeface="宋体" panose="02010600030101010101" pitchFamily="2" charset="-122"/>
              </a:rPr>
              <a:t>4=72</a:t>
            </a:r>
            <a:r>
              <a:rPr lang="zh-CN" altLang="en-US" sz="18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）</a:t>
            </a:r>
            <a:endParaRPr lang="zh-CN" altLang="en-US" sz="1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6438379" y="2326147"/>
            <a:ext cx="1583258" cy="306394"/>
            <a:chOff x="7019925" y="2326147"/>
            <a:chExt cx="1583258" cy="306394"/>
          </a:xfrm>
        </p:grpSpPr>
        <p:sp>
          <p:nvSpPr>
            <p:cNvPr id="7" name="AutoShape 40"/>
            <p:cNvSpPr>
              <a:spLocks noChangeArrowheads="1"/>
            </p:cNvSpPr>
            <p:nvPr/>
          </p:nvSpPr>
          <p:spPr bwMode="auto">
            <a:xfrm>
              <a:off x="7019925" y="2345203"/>
              <a:ext cx="358775" cy="287338"/>
            </a:xfrm>
            <a:prstGeom prst="cloudCallout">
              <a:avLst>
                <a:gd name="adj1" fmla="val -12833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8" name="AutoShape 40"/>
            <p:cNvSpPr>
              <a:spLocks noChangeArrowheads="1"/>
            </p:cNvSpPr>
            <p:nvPr/>
          </p:nvSpPr>
          <p:spPr bwMode="auto">
            <a:xfrm>
              <a:off x="7662862" y="2326147"/>
              <a:ext cx="358775" cy="287338"/>
            </a:xfrm>
            <a:prstGeom prst="cloudCallout">
              <a:avLst>
                <a:gd name="adj1" fmla="val -12833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" name="AutoShape 40"/>
            <p:cNvSpPr>
              <a:spLocks noChangeArrowheads="1"/>
            </p:cNvSpPr>
            <p:nvPr/>
          </p:nvSpPr>
          <p:spPr bwMode="auto">
            <a:xfrm>
              <a:off x="8244408" y="2328523"/>
              <a:ext cx="358775" cy="287338"/>
            </a:xfrm>
            <a:prstGeom prst="cloudCallout">
              <a:avLst>
                <a:gd name="adj1" fmla="val -12833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382994" y="4147596"/>
            <a:ext cx="3416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IF  ID  EX  MEM WB</a:t>
            </a:r>
            <a:endParaRPr lang="en-US" altLang="zh-CN" sz="2000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08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D3BAA9-2284-4DA5-9DFB-CB2BB1E4B1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en-AU" altLang="zh-CN" sz="1400"/>
          </a:p>
        </p:txBody>
      </p:sp>
      <p:pic>
        <p:nvPicPr>
          <p:cNvPr id="180227" name="Picture 7" descr="f04-62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分支发生的例子</a:t>
            </a:r>
            <a:r>
              <a:rPr lang="en-US" altLang="zh-CN" dirty="0">
                <a:ea typeface="宋体" panose="02010600030101010101" pitchFamily="2" charset="-122"/>
              </a:rPr>
              <a:t>-1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355976" y="3429000"/>
            <a:ext cx="216024" cy="100811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347864" y="2924944"/>
            <a:ext cx="504056" cy="57606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2699792" y="1196975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213" y="627856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4-62</a:t>
            </a:r>
            <a:r>
              <a:rPr lang="zh-CN" altLang="en-US" dirty="0"/>
              <a:t> 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A09FDB9-94F5-4A17-80C6-56895F2350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en-AU" altLang="zh-CN" sz="1400"/>
          </a:p>
        </p:txBody>
      </p:sp>
      <p:pic>
        <p:nvPicPr>
          <p:cNvPr id="182275" name="Picture 6" descr="f04-62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分支发生的例子</a:t>
            </a:r>
            <a:r>
              <a:rPr lang="en-US" altLang="zh-CN" dirty="0">
                <a:ea typeface="宋体" panose="02010600030101010101" pitchFamily="2" charset="-122"/>
              </a:rPr>
              <a:t>-2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699792" y="1484784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4213" y="627856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4-62</a:t>
            </a:r>
            <a:r>
              <a:rPr lang="zh-CN" altLang="en-US" dirty="0"/>
              <a:t> 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064E048-4516-4FC1-99ED-D9E56DE86EE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lang="en-AU" altLang="zh-CN" sz="1400"/>
          </a:p>
        </p:txBody>
      </p:sp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>
          <a:xfrm>
            <a:off x="488702" y="39595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动态分支预测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245241"/>
            <a:ext cx="5760640" cy="4338459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zh-CN" altLang="en-US" sz="2000" dirty="0">
                <a:latin typeface="+mn-ea"/>
              </a:rPr>
              <a:t>需求：流水线级数更多或者使用了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超标量</a:t>
            </a:r>
            <a:r>
              <a:rPr lang="zh-CN" altLang="en-US" sz="2000" dirty="0">
                <a:latin typeface="+mn-ea"/>
              </a:rPr>
              <a:t>技术，因控制冒险引起流水线性能损失将更严重</a:t>
            </a:r>
            <a:endParaRPr lang="en-US" altLang="zh-CN" sz="2000" dirty="0">
              <a:latin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</a:rPr>
              <a:t>动态分支预测方法之一：</a:t>
            </a:r>
            <a:endParaRPr lang="en-US" altLang="zh-CN" sz="2000" dirty="0">
              <a:latin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分支预测缓存（</a:t>
            </a:r>
            <a:r>
              <a:rPr lang="en-US" altLang="zh-CN" sz="2000" dirty="0">
                <a:latin typeface="+mn-ea"/>
                <a:ea typeface="+mn-ea"/>
              </a:rPr>
              <a:t>Branch prediction buffer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zh-CN" altLang="en-US" sz="2000" dirty="0">
                <a:latin typeface="+mn-ea"/>
                <a:ea typeface="+mn-ea"/>
              </a:rPr>
              <a:t>或分支历史记录表（</a:t>
            </a:r>
            <a:r>
              <a:rPr lang="en-US" altLang="zh-CN" sz="2000" dirty="0">
                <a:latin typeface="+mn-ea"/>
                <a:ea typeface="+mn-ea"/>
              </a:rPr>
              <a:t>branch history table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用近期的分支地址为标签索引（</a:t>
            </a:r>
            <a:r>
              <a:rPr lang="en-US" altLang="zh-CN" sz="2000" dirty="0">
                <a:latin typeface="+mn-ea"/>
                <a:ea typeface="+mn-ea"/>
              </a:rPr>
              <a:t>Index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保存历史分支结果</a:t>
            </a:r>
            <a:r>
              <a:rPr lang="en-US" altLang="zh-CN" sz="2000" dirty="0">
                <a:latin typeface="+mn-ea"/>
                <a:ea typeface="+mn-ea"/>
              </a:rPr>
              <a:t> (</a:t>
            </a:r>
            <a:r>
              <a:rPr lang="zh-CN" altLang="en-US" sz="2000" dirty="0">
                <a:latin typeface="+mn-ea"/>
                <a:ea typeface="+mn-ea"/>
              </a:rPr>
              <a:t>分支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不分支</a:t>
            </a:r>
            <a:r>
              <a:rPr lang="en-US" altLang="zh-CN" sz="2000" dirty="0">
                <a:latin typeface="+mn-ea"/>
                <a:ea typeface="+mn-ea"/>
              </a:rPr>
              <a:t>)</a:t>
            </a: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执行一条分支指令</a:t>
            </a: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dirty="0">
                <a:latin typeface="+mn-ea"/>
                <a:ea typeface="+mn-ea"/>
              </a:rPr>
              <a:t>根据地址查缓存，将历史纪录作为分支决策</a:t>
            </a: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dirty="0">
                <a:latin typeface="+mn-ea"/>
                <a:ea typeface="+mn-ea"/>
              </a:rPr>
              <a:t>根据分支决策结果，取下一条指令或者跳转目标地址的指令</a:t>
            </a: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dirty="0">
                <a:latin typeface="+mn-ea"/>
                <a:ea typeface="+mn-ea"/>
              </a:rPr>
              <a:t>如果预测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错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清空流水线</a:t>
            </a:r>
            <a:r>
              <a:rPr lang="zh-CN" altLang="en-US" sz="2000" dirty="0">
                <a:latin typeface="+mn-ea"/>
                <a:ea typeface="+mn-ea"/>
              </a:rPr>
              <a:t>，取另一分支，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反转</a:t>
            </a:r>
            <a:r>
              <a:rPr lang="zh-CN" altLang="en-US" sz="2000" dirty="0">
                <a:latin typeface="+mn-ea"/>
                <a:ea typeface="+mn-ea"/>
              </a:rPr>
              <a:t>预测结果</a:t>
            </a:r>
            <a:endParaRPr lang="en-AU" altLang="zh-CN" sz="2000" dirty="0">
              <a:latin typeface="+mn-ea"/>
              <a:ea typeface="+mn-ea"/>
            </a:endParaRPr>
          </a:p>
        </p:txBody>
      </p:sp>
      <p:sp>
        <p:nvSpPr>
          <p:cNvPr id="2" name="矩形标注 1"/>
          <p:cNvSpPr/>
          <p:nvPr/>
        </p:nvSpPr>
        <p:spPr bwMode="auto">
          <a:xfrm>
            <a:off x="4788025" y="131440"/>
            <a:ext cx="4176588" cy="849288"/>
          </a:xfrm>
          <a:prstGeom prst="wedgeRectCallout">
            <a:avLst>
              <a:gd name="adj1" fmla="val -53018"/>
              <a:gd name="adj2" fmla="val 8447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超标量技术：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CPU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中有一条以上的流水线，每时钟周期完成一条以上的指令</a:t>
            </a:r>
          </a:p>
        </p:txBody>
      </p:sp>
      <p:sp>
        <p:nvSpPr>
          <p:cNvPr id="6" name="矩形标注 5"/>
          <p:cNvSpPr/>
          <p:nvPr/>
        </p:nvSpPr>
        <p:spPr bwMode="auto">
          <a:xfrm>
            <a:off x="2897470" y="6044425"/>
            <a:ext cx="5058906" cy="408911"/>
          </a:xfrm>
          <a:prstGeom prst="wedgeRectCallout">
            <a:avLst>
              <a:gd name="adj1" fmla="val -38059"/>
              <a:gd name="adj2" fmla="val -12054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latin typeface="Arial" charset="0"/>
              </a:rPr>
              <a:t>越早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确定分支目标地址，需要清除的指令就越少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5" y="1950035"/>
            <a:ext cx="3281196" cy="1538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5" y="3752854"/>
            <a:ext cx="3281195" cy="1404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23B660FD-C36B-49E6-A543-F95D5836BA0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lang="en-AU" altLang="zh-CN" sz="1400" dirty="0"/>
          </a:p>
        </p:txBody>
      </p:sp>
      <p:sp>
        <p:nvSpPr>
          <p:cNvPr id="192516" name="Rectangle 3"/>
          <p:cNvSpPr>
            <a:spLocks noGrp="1" noChangeArrowheads="1"/>
          </p:cNvSpPr>
          <p:nvPr>
            <p:ph type="title"/>
          </p:nvPr>
        </p:nvSpPr>
        <p:spPr>
          <a:xfrm>
            <a:off x="467544" y="395953"/>
            <a:ext cx="8259762" cy="584775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+mn-ea"/>
                <a:ea typeface="+mn-ea"/>
              </a:rPr>
              <a:t>1-Bit </a:t>
            </a:r>
            <a:r>
              <a:rPr lang="zh-CN" altLang="en-US" sz="3200" dirty="0">
                <a:latin typeface="+mn-ea"/>
                <a:ea typeface="+mn-ea"/>
              </a:rPr>
              <a:t>预测器</a:t>
            </a:r>
            <a:r>
              <a:rPr lang="en-US" altLang="zh-CN" sz="3200" dirty="0">
                <a:latin typeface="+mn-ea"/>
                <a:ea typeface="+mn-ea"/>
              </a:rPr>
              <a:t>: </a:t>
            </a:r>
            <a:r>
              <a:rPr lang="zh-CN" altLang="en-US" sz="3200" dirty="0">
                <a:latin typeface="+mn-ea"/>
                <a:ea typeface="+mn-ea"/>
              </a:rPr>
              <a:t>不足</a:t>
            </a:r>
            <a:endParaRPr lang="en-AU" altLang="zh-CN" sz="3200" dirty="0">
              <a:latin typeface="+mn-ea"/>
              <a:ea typeface="+mn-ea"/>
            </a:endParaRPr>
          </a:p>
        </p:txBody>
      </p:sp>
      <p:sp>
        <p:nvSpPr>
          <p:cNvPr id="19251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1521" y="1125538"/>
            <a:ext cx="4320479" cy="719137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zh-CN" altLang="en-US" sz="2000" dirty="0">
                <a:latin typeface="+mn-ea"/>
              </a:rPr>
              <a:t>一个内层循环的分支误判有两次</a:t>
            </a:r>
            <a:r>
              <a:rPr lang="en-US" altLang="zh-CN" sz="2000" dirty="0">
                <a:latin typeface="+mn-ea"/>
              </a:rPr>
              <a:t>!</a:t>
            </a:r>
            <a:endParaRPr lang="en-AU" altLang="zh-CN" sz="2000" dirty="0">
              <a:latin typeface="+mn-ea"/>
            </a:endParaRPr>
          </a:p>
        </p:txBody>
      </p:sp>
      <p:sp>
        <p:nvSpPr>
          <p:cNvPr id="192518" name="Text Box 5"/>
          <p:cNvSpPr txBox="1">
            <a:spLocks noChangeArrowheads="1"/>
          </p:cNvSpPr>
          <p:nvPr/>
        </p:nvSpPr>
        <p:spPr bwMode="auto">
          <a:xfrm>
            <a:off x="179512" y="1844824"/>
            <a:ext cx="2954655" cy="2862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outer: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 …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 …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inner: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 </a:t>
            </a:r>
            <a:r>
              <a:rPr lang="en-US" altLang="zh-CN" sz="2000" dirty="0" err="1">
                <a:latin typeface="Lucida Console" panose="020B0609040504020204" pitchFamily="49" charset="0"/>
                <a:ea typeface="宋体" panose="02010600030101010101" pitchFamily="2" charset="-122"/>
              </a:rPr>
              <a:t>beq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…, …, inner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 …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 </a:t>
            </a:r>
            <a:r>
              <a:rPr lang="en-US" altLang="zh-CN" sz="2000" dirty="0" err="1">
                <a:latin typeface="Lucida Console" panose="020B0609040504020204" pitchFamily="49" charset="0"/>
                <a:ea typeface="宋体" panose="02010600030101010101" pitchFamily="2" charset="-122"/>
              </a:rPr>
              <a:t>beq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…, …, outer</a:t>
            </a:r>
            <a:endParaRPr lang="en-AU" altLang="zh-CN" sz="2000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92519" name="Line 6"/>
          <p:cNvSpPr>
            <a:spLocks noChangeShapeType="1"/>
          </p:cNvSpPr>
          <p:nvPr/>
        </p:nvSpPr>
        <p:spPr bwMode="auto">
          <a:xfrm>
            <a:off x="3131344" y="3932857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0" name="Line 7"/>
          <p:cNvSpPr>
            <a:spLocks noChangeShapeType="1"/>
          </p:cNvSpPr>
          <p:nvPr/>
        </p:nvSpPr>
        <p:spPr bwMode="auto">
          <a:xfrm flipV="1">
            <a:off x="3491707" y="2924572"/>
            <a:ext cx="0" cy="1008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1" name="Line 8"/>
          <p:cNvSpPr>
            <a:spLocks noChangeShapeType="1"/>
          </p:cNvSpPr>
          <p:nvPr/>
        </p:nvSpPr>
        <p:spPr bwMode="auto">
          <a:xfrm flipH="1">
            <a:off x="2267744" y="2924572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2" name="Line 9"/>
          <p:cNvSpPr>
            <a:spLocks noChangeShapeType="1"/>
          </p:cNvSpPr>
          <p:nvPr/>
        </p:nvSpPr>
        <p:spPr bwMode="auto">
          <a:xfrm>
            <a:off x="3131344" y="450912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3" name="Line 10"/>
          <p:cNvSpPr>
            <a:spLocks noChangeShapeType="1"/>
          </p:cNvSpPr>
          <p:nvPr/>
        </p:nvSpPr>
        <p:spPr bwMode="auto">
          <a:xfrm flipV="1">
            <a:off x="3852069" y="2060848"/>
            <a:ext cx="0" cy="24482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4" name="Line 11"/>
          <p:cNvSpPr>
            <a:spLocks noChangeShapeType="1"/>
          </p:cNvSpPr>
          <p:nvPr/>
        </p:nvSpPr>
        <p:spPr bwMode="auto">
          <a:xfrm flipH="1">
            <a:off x="2267744" y="2060848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5" name="Rectangle 12"/>
          <p:cNvSpPr>
            <a:spLocks noChangeArrowheads="1"/>
          </p:cNvSpPr>
          <p:nvPr/>
        </p:nvSpPr>
        <p:spPr bwMode="auto">
          <a:xfrm>
            <a:off x="144016" y="4826100"/>
            <a:ext cx="4535487" cy="1001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buNone/>
            </a:pPr>
            <a:r>
              <a:rPr lang="zh-CN" altLang="en-US" sz="2000" dirty="0">
                <a:latin typeface="+mn-ea"/>
              </a:rPr>
              <a:t>误判</a:t>
            </a:r>
            <a:endParaRPr lang="en-US" altLang="zh-CN" sz="2000" dirty="0">
              <a:latin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</a:rPr>
              <a:t>内存循环的最后一次迭代</a:t>
            </a:r>
            <a:endParaRPr lang="en-US" altLang="zh-CN" sz="2000" dirty="0">
              <a:latin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</a:rPr>
              <a:t>外层循环的最后一次迭代</a:t>
            </a:r>
            <a:endParaRPr lang="en-AU" altLang="zh-CN" sz="20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267" y="1513436"/>
            <a:ext cx="5133781" cy="4205263"/>
          </a:xfrm>
          <a:prstGeom prst="rect">
            <a:avLst/>
          </a:prstGeom>
        </p:spPr>
      </p:pic>
      <p:sp>
        <p:nvSpPr>
          <p:cNvPr id="192515" name="Rectangle 2"/>
          <p:cNvSpPr>
            <a:spLocks noChangeArrowheads="1"/>
          </p:cNvSpPr>
          <p:nvPr/>
        </p:nvSpPr>
        <p:spPr bwMode="auto">
          <a:xfrm>
            <a:off x="683568" y="3694732"/>
            <a:ext cx="2447925" cy="431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046" y="1076963"/>
            <a:ext cx="3888431" cy="623845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zh-CN" altLang="en-US" sz="2000" b="1" dirty="0">
                <a:ea typeface="宋体" panose="02010600030101010101" pitchFamily="2" charset="-122"/>
              </a:rPr>
              <a:t>连续两次误判才改变预测方向</a:t>
            </a:r>
            <a:endParaRPr lang="en-AU" altLang="zh-CN" sz="2000" b="1" dirty="0">
              <a:ea typeface="宋体" panose="02010600030101010101" pitchFamily="2" charset="-122"/>
            </a:endParaRPr>
          </a:p>
        </p:txBody>
      </p:sp>
      <p:sp>
        <p:nvSpPr>
          <p:cNvPr id="19456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92275" y="630932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8DABCC-DB83-452B-BA1B-269FD916B19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lang="en-AU" altLang="zh-CN" sz="1400"/>
          </a:p>
        </p:txBody>
      </p:sp>
      <p:pic>
        <p:nvPicPr>
          <p:cNvPr id="194563" name="Picture 6" descr="f04-6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379588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2520280" cy="584775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+mn-ea"/>
                <a:ea typeface="+mn-ea"/>
              </a:rPr>
              <a:t>2-Bit </a:t>
            </a:r>
            <a:r>
              <a:rPr lang="zh-CN" altLang="en-US" sz="3200" dirty="0">
                <a:latin typeface="+mn-ea"/>
                <a:ea typeface="+mn-ea"/>
              </a:rPr>
              <a:t>预测器</a:t>
            </a:r>
            <a:endParaRPr lang="en-AU" altLang="zh-CN" sz="32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265" y="1093059"/>
            <a:ext cx="4937710" cy="5048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07CDB63-0454-4B30-B69B-5100E0088E4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zh-CN" sz="14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时序（状态）单元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000108"/>
            <a:ext cx="8270875" cy="23034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寄存器写操作的控制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仅在写控制信号有效</a:t>
            </a:r>
            <a:r>
              <a:rPr lang="zh-CN" altLang="en-US" sz="2000" dirty="0">
                <a:ea typeface="宋体" panose="02010600030101010101" pitchFamily="2" charset="-122"/>
              </a:rPr>
              <a:t>（例如</a:t>
            </a:r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r>
              <a:rPr lang="zh-CN" altLang="en-US" dirty="0">
                <a:ea typeface="宋体" panose="02010600030101010101" pitchFamily="2" charset="-122"/>
              </a:rPr>
              <a:t>的时钟沿更新数据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当数据并不是每个时钟周期都需要更新时，可以保存多个时钟周期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26629" name="Group 4"/>
          <p:cNvGrpSpPr>
            <a:grpSpLocks/>
          </p:cNvGrpSpPr>
          <p:nvPr/>
        </p:nvGrpSpPr>
        <p:grpSpPr bwMode="auto">
          <a:xfrm>
            <a:off x="539750" y="4365625"/>
            <a:ext cx="2306638" cy="1223963"/>
            <a:chOff x="340" y="2750"/>
            <a:chExt cx="1453" cy="771"/>
          </a:xfrm>
        </p:grpSpPr>
        <p:sp>
          <p:nvSpPr>
            <p:cNvPr id="26666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7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8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9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0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1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2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3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5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6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Write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6630" name="Group 52"/>
          <p:cNvGrpSpPr>
            <a:grpSpLocks/>
          </p:cNvGrpSpPr>
          <p:nvPr/>
        </p:nvGrpSpPr>
        <p:grpSpPr bwMode="auto">
          <a:xfrm>
            <a:off x="3203575" y="3644900"/>
            <a:ext cx="4991100" cy="2376488"/>
            <a:chOff x="2004" y="2387"/>
            <a:chExt cx="3144" cy="1497"/>
          </a:xfrm>
        </p:grpSpPr>
        <p:sp>
          <p:nvSpPr>
            <p:cNvPr id="26631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2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3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5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6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Write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39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0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1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2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3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4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5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6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7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8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9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0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8"/>
                <a:gd name="T22" fmla="*/ 0 h 182"/>
                <a:gd name="T23" fmla="*/ 2178 w 2178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2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4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5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A0C14A6-AA2D-4957-8263-01A589236DF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endParaRPr lang="en-AU" altLang="zh-CN" sz="1400"/>
          </a:p>
        </p:txBody>
      </p:sp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9595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分支目标地址的计算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52736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latin typeface="+mn-ea"/>
              </a:rPr>
              <a:t>及时完成了预测</a:t>
            </a:r>
            <a:r>
              <a:rPr lang="en-US" altLang="zh-CN" sz="2800" dirty="0">
                <a:latin typeface="+mn-ea"/>
              </a:rPr>
              <a:t>, </a:t>
            </a:r>
            <a:r>
              <a:rPr lang="zh-CN" altLang="en-US" sz="2800" dirty="0">
                <a:latin typeface="+mn-ea"/>
              </a:rPr>
              <a:t>仍然需要计算目标地址</a:t>
            </a:r>
            <a:endParaRPr lang="en-US" altLang="zh-CN" sz="2800" dirty="0">
              <a:latin typeface="+mn-ea"/>
            </a:endParaRPr>
          </a:p>
          <a:p>
            <a:pPr lvl="1" eaLnBrk="1" hangingPunct="1"/>
            <a:r>
              <a:rPr lang="zh-CN" altLang="en-US" dirty="0">
                <a:latin typeface="+mn-ea"/>
                <a:ea typeface="+mn-ea"/>
              </a:rPr>
              <a:t>需要</a:t>
            </a:r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>
                <a:latin typeface="+mn-ea"/>
                <a:ea typeface="+mn-ea"/>
              </a:rPr>
              <a:t>个时钟周期用于计算分支目标地址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800" dirty="0">
                <a:latin typeface="+mn-ea"/>
              </a:rPr>
              <a:t>分支目标缓存（</a:t>
            </a:r>
            <a:r>
              <a:rPr lang="en-US" altLang="zh-CN" sz="2800" dirty="0">
                <a:latin typeface="+mn-ea"/>
              </a:rPr>
              <a:t>BTB, Branch target buffer</a:t>
            </a:r>
            <a:r>
              <a:rPr lang="zh-CN" altLang="en-US" sz="2800" dirty="0">
                <a:latin typeface="+mn-ea"/>
              </a:rPr>
              <a:t>）</a:t>
            </a:r>
            <a:endParaRPr lang="en-US" altLang="zh-CN" sz="2800" dirty="0">
              <a:latin typeface="+mn-ea"/>
            </a:endParaRPr>
          </a:p>
          <a:p>
            <a:pPr lvl="1" eaLnBrk="1" hangingPunct="1"/>
            <a:r>
              <a:rPr lang="zh-CN" altLang="en-US" dirty="0">
                <a:latin typeface="+mn-ea"/>
                <a:ea typeface="+mn-ea"/>
              </a:rPr>
              <a:t>缓存了近期使用的目标地址</a:t>
            </a:r>
            <a:endParaRPr lang="en-US" altLang="zh-CN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dirty="0">
                <a:latin typeface="+mn-ea"/>
                <a:ea typeface="+mn-ea"/>
              </a:rPr>
              <a:t>根据分支指令的</a:t>
            </a:r>
            <a:r>
              <a:rPr lang="en-US" altLang="zh-CN" dirty="0">
                <a:latin typeface="+mn-ea"/>
                <a:ea typeface="+mn-ea"/>
              </a:rPr>
              <a:t>PC</a:t>
            </a:r>
            <a:r>
              <a:rPr lang="zh-CN" altLang="en-US" dirty="0">
                <a:latin typeface="+mn-ea"/>
                <a:ea typeface="+mn-ea"/>
              </a:rPr>
              <a:t>来标识（</a:t>
            </a:r>
            <a:r>
              <a:rPr lang="en-US" altLang="zh-CN" dirty="0">
                <a:latin typeface="+mn-ea"/>
                <a:ea typeface="+mn-ea"/>
              </a:rPr>
              <a:t>indexing</a:t>
            </a:r>
            <a:r>
              <a:rPr lang="zh-CN" altLang="en-US" dirty="0">
                <a:latin typeface="+mn-ea"/>
                <a:ea typeface="+mn-ea"/>
              </a:rPr>
              <a:t>）</a:t>
            </a:r>
            <a:endParaRPr lang="en-US" altLang="zh-CN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800" dirty="0">
                <a:latin typeface="+mn-ea"/>
                <a:ea typeface="+mn-ea"/>
              </a:rPr>
              <a:t>如果</a:t>
            </a:r>
            <a:r>
              <a:rPr lang="en-US" altLang="zh-CN" sz="2800" dirty="0">
                <a:latin typeface="+mn-ea"/>
                <a:ea typeface="+mn-ea"/>
              </a:rPr>
              <a:t>PC</a:t>
            </a:r>
            <a:r>
              <a:rPr lang="zh-CN" altLang="en-US" sz="2800" dirty="0">
                <a:latin typeface="+mn-ea"/>
                <a:ea typeface="+mn-ea"/>
              </a:rPr>
              <a:t>匹配并且预测为分支发生，则直接从</a:t>
            </a:r>
            <a:r>
              <a:rPr lang="en-US" altLang="zh-CN" sz="2800" dirty="0">
                <a:latin typeface="+mn-ea"/>
                <a:ea typeface="+mn-ea"/>
              </a:rPr>
              <a:t>BTB</a:t>
            </a:r>
            <a:r>
              <a:rPr lang="zh-CN" altLang="en-US" sz="2800" dirty="0">
                <a:latin typeface="+mn-ea"/>
                <a:ea typeface="+mn-ea"/>
              </a:rPr>
              <a:t>中去除目标地址而无需计算</a:t>
            </a:r>
            <a:endParaRPr lang="en-AU" altLang="zh-CN" sz="28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702" y="323945"/>
            <a:ext cx="8259762" cy="584775"/>
          </a:xfrm>
        </p:spPr>
        <p:txBody>
          <a:bodyPr/>
          <a:lstStyle/>
          <a:p>
            <a:r>
              <a:rPr lang="zh-CN" altLang="en-US" sz="3200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70875" cy="5111750"/>
          </a:xfrm>
        </p:spPr>
        <p:txBody>
          <a:bodyPr/>
          <a:lstStyle/>
          <a:p>
            <a:r>
              <a:rPr lang="zh-CN" altLang="en-US" sz="2800" dirty="0" smtClean="0">
                <a:latin typeface="+mn-ea"/>
              </a:rPr>
              <a:t>控制冒险</a:t>
            </a:r>
            <a:endParaRPr lang="en-US" altLang="zh-CN" sz="2800" dirty="0" smtClean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 smtClean="0">
                <a:latin typeface="+mn-ea"/>
              </a:rPr>
              <a:t>假定分支不发生；</a:t>
            </a:r>
            <a:endParaRPr lang="en-US" altLang="zh-CN" sz="2400" dirty="0" smtClean="0">
              <a:latin typeface="+mn-ea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     /</a:t>
            </a:r>
            <a:r>
              <a:rPr lang="zh-CN" altLang="en-US" sz="2400" dirty="0" smtClean="0">
                <a:latin typeface="+mn-ea"/>
              </a:rPr>
              <a:t>静态预测</a:t>
            </a:r>
            <a:endParaRPr lang="en-US" altLang="zh-CN" sz="2400" dirty="0" smtClean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 smtClean="0">
              <a:latin typeface="+mn-ea"/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zh-CN" altLang="en-US" sz="2400" dirty="0">
                <a:latin typeface="+mn-ea"/>
              </a:rPr>
              <a:t>缩短分支的延迟；</a:t>
            </a:r>
            <a:endParaRPr lang="en-US" altLang="zh-CN" sz="2400" dirty="0">
              <a:latin typeface="+mn-ea"/>
            </a:endParaRPr>
          </a:p>
          <a:p>
            <a:pPr marL="914400" lvl="1" indent="-457200">
              <a:buFont typeface="+mj-lt"/>
              <a:buAutoNum type="arabicPeriod" startAt="2"/>
            </a:pPr>
            <a:endParaRPr lang="en-US" altLang="zh-CN" sz="2400" dirty="0">
              <a:latin typeface="+mn-ea"/>
            </a:endParaRPr>
          </a:p>
          <a:p>
            <a:pPr marL="914400" lvl="1" indent="-457200">
              <a:buFont typeface="+mj-lt"/>
              <a:buAutoNum type="arabicPeriod" startAt="2"/>
            </a:pPr>
            <a:endParaRPr lang="en-US" altLang="zh-CN" sz="2400" dirty="0" smtClean="0">
              <a:latin typeface="+mn-ea"/>
            </a:endParaRPr>
          </a:p>
          <a:p>
            <a:pPr marL="457200" lvl="1" indent="0">
              <a:buNone/>
            </a:pPr>
            <a:endParaRPr lang="en-US" altLang="zh-CN" sz="2400" dirty="0" smtClean="0">
              <a:latin typeface="+mn-ea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lang="zh-CN" altLang="en-US" sz="2400" dirty="0" smtClean="0">
                <a:latin typeface="+mn-ea"/>
              </a:rPr>
              <a:t>动态预测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676226" y="6381750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141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6632"/>
            <a:ext cx="4634399" cy="2520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366" y="2844225"/>
            <a:ext cx="4554889" cy="2184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366" y="5108009"/>
            <a:ext cx="1606913" cy="16243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64474" y="5517232"/>
            <a:ext cx="2161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需要</a:t>
            </a:r>
            <a:r>
              <a:rPr lang="en-US" altLang="zh-CN" dirty="0"/>
              <a:t>1</a:t>
            </a:r>
            <a:r>
              <a:rPr lang="zh-CN" altLang="en-US" dirty="0"/>
              <a:t>个时钟周期用于计算分支目标地址</a:t>
            </a:r>
          </a:p>
        </p:txBody>
      </p:sp>
    </p:spTree>
    <p:extLst>
      <p:ext uri="{BB962C8B-B14F-4D97-AF65-F5344CB8AC3E}">
        <p14:creationId xmlns:p14="http://schemas.microsoft.com/office/powerpoint/2010/main" val="20908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702" y="323945"/>
            <a:ext cx="8259762" cy="584775"/>
          </a:xfrm>
        </p:spPr>
        <p:txBody>
          <a:bodyPr/>
          <a:lstStyle/>
          <a:p>
            <a:r>
              <a:rPr lang="zh-CN" altLang="en-US" sz="3200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70875" cy="5111750"/>
          </a:xfrm>
        </p:spPr>
        <p:txBody>
          <a:bodyPr/>
          <a:lstStyle/>
          <a:p>
            <a:r>
              <a:rPr lang="zh-CN" altLang="en-US" sz="2800" dirty="0" smtClean="0">
                <a:latin typeface="+mn-ea"/>
              </a:rPr>
              <a:t>控制冒险</a:t>
            </a:r>
            <a:endParaRPr lang="en-US" altLang="zh-CN" sz="2800" dirty="0" smtClean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 smtClean="0">
                <a:latin typeface="+mn-ea"/>
              </a:rPr>
              <a:t>假定分支不发生；</a:t>
            </a:r>
            <a:endParaRPr lang="en-US" altLang="zh-CN" sz="2400" dirty="0" smtClean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 smtClean="0">
                <a:latin typeface="+mn-ea"/>
              </a:rPr>
              <a:t>缩短分支的延迟；</a:t>
            </a:r>
            <a:endParaRPr lang="en-US" altLang="zh-CN" sz="2400" dirty="0" smtClean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>
                <a:latin typeface="+mn-ea"/>
              </a:rPr>
              <a:t>动态</a:t>
            </a:r>
            <a:r>
              <a:rPr lang="zh-CN" altLang="en-US" sz="2400" dirty="0" smtClean="0">
                <a:latin typeface="+mn-ea"/>
              </a:rPr>
              <a:t>预测</a:t>
            </a:r>
            <a:endParaRPr lang="en-US" altLang="zh-CN" sz="2400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 smtClean="0">
              <a:latin typeface="+mn-ea"/>
            </a:endParaRPr>
          </a:p>
          <a:p>
            <a:r>
              <a:rPr lang="zh-CN" altLang="en-US" sz="2800" dirty="0" smtClean="0">
                <a:latin typeface="+mn-ea"/>
              </a:rPr>
              <a:t>阻塞</a:t>
            </a:r>
            <a:r>
              <a:rPr lang="en-US" altLang="zh-CN" sz="2800" dirty="0">
                <a:latin typeface="+mn-ea"/>
              </a:rPr>
              <a:t>/</a:t>
            </a:r>
            <a:r>
              <a:rPr lang="zh-CN" altLang="en-US" sz="2800" dirty="0">
                <a:latin typeface="+mn-ea"/>
              </a:rPr>
              <a:t>停顿技术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检测</a:t>
            </a:r>
            <a:r>
              <a:rPr lang="en-US" altLang="zh-CN" dirty="0">
                <a:latin typeface="+mn-ea"/>
                <a:ea typeface="+mn-ea"/>
              </a:rPr>
              <a:t>——</a:t>
            </a:r>
            <a:r>
              <a:rPr lang="zh-CN" altLang="en-US" dirty="0">
                <a:latin typeface="+mn-ea"/>
                <a:ea typeface="+mn-ea"/>
              </a:rPr>
              <a:t>冒险控制信号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阻塞</a:t>
            </a:r>
            <a:r>
              <a:rPr lang="en-US" altLang="zh-CN" dirty="0">
                <a:latin typeface="+mn-ea"/>
                <a:ea typeface="+mn-ea"/>
              </a:rPr>
              <a:t>——</a:t>
            </a:r>
            <a:r>
              <a:rPr lang="zh-CN" altLang="en-US" dirty="0">
                <a:latin typeface="+mn-ea"/>
                <a:ea typeface="+mn-ea"/>
              </a:rPr>
              <a:t>停顿气泡，将后续控制信号清零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142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08050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AF8A43A5-7E89-472B-8F30-A0134BC5862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lang="en-AU" altLang="zh-CN" sz="1400" dirty="0"/>
          </a:p>
        </p:txBody>
      </p:sp>
      <p:sp>
        <p:nvSpPr>
          <p:cNvPr id="1740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阻塞与性能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993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阻塞降低性能</a:t>
            </a:r>
            <a:endParaRPr lang="en-AU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指令序列按流水方式正确执行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必需的步骤</a:t>
            </a:r>
            <a:endParaRPr lang="en-AU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减少阻塞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编译器重排（调度）指令序列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</a:rPr>
              <a:t>避免冒险及其引起的阻塞</a:t>
            </a:r>
            <a:endParaRPr lang="en-AU" altLang="zh-CN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</a:rPr>
              <a:t>编译器需要知道流水结构</a:t>
            </a:r>
            <a:endParaRPr lang="en-AU" altLang="zh-CN" dirty="0">
              <a:latin typeface="+mn-ea"/>
              <a:ea typeface="+mn-ea"/>
            </a:endParaRPr>
          </a:p>
        </p:txBody>
      </p:sp>
      <p:sp>
        <p:nvSpPr>
          <p:cNvPr id="174085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73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323275"/>
            <a:ext cx="8259762" cy="584775"/>
          </a:xfrm>
        </p:spPr>
        <p:txBody>
          <a:bodyPr/>
          <a:lstStyle/>
          <a:p>
            <a:r>
              <a:rPr lang="zh-CN" altLang="en-US" sz="3200" dirty="0"/>
              <a:t>重排指令</a:t>
            </a:r>
            <a:r>
              <a:rPr lang="en-US" altLang="zh-CN" sz="3200" dirty="0"/>
              <a:t>-</a:t>
            </a:r>
            <a:r>
              <a:rPr lang="zh-CN" altLang="en-US" sz="3200" dirty="0"/>
              <a:t>延迟槽技术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70875" cy="720080"/>
          </a:xfrm>
        </p:spPr>
        <p:txBody>
          <a:bodyPr/>
          <a:lstStyle/>
          <a:p>
            <a:r>
              <a:rPr lang="zh-CN" altLang="en-US" sz="2000" dirty="0">
                <a:latin typeface="+mn-ea"/>
              </a:rPr>
              <a:t>分支发生在分支指令之后的第二个时钟周期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  <a:ea typeface="+mn-ea"/>
              </a:rPr>
              <a:t>中间间隔一个“分支延迟槽”可以执行无关指令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692275" y="6347046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144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46" y="1817932"/>
            <a:ext cx="6336704" cy="472282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639523" y="3223367"/>
            <a:ext cx="412803" cy="295232"/>
            <a:chOff x="5617472" y="3284984"/>
            <a:chExt cx="412803" cy="295232"/>
          </a:xfrm>
        </p:grpSpPr>
        <p:cxnSp>
          <p:nvCxnSpPr>
            <p:cNvPr id="7" name="直接连接符 6"/>
            <p:cNvCxnSpPr/>
            <p:nvPr/>
          </p:nvCxnSpPr>
          <p:spPr bwMode="auto">
            <a:xfrm>
              <a:off x="5796136" y="3284984"/>
              <a:ext cx="23413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EE12A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直接连接符 10"/>
            <p:cNvCxnSpPr/>
            <p:nvPr/>
          </p:nvCxnSpPr>
          <p:spPr bwMode="auto">
            <a:xfrm>
              <a:off x="5617472" y="3580216"/>
              <a:ext cx="23413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EE12A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" name="矩形 5"/>
          <p:cNvSpPr/>
          <p:nvPr/>
        </p:nvSpPr>
        <p:spPr>
          <a:xfrm>
            <a:off x="3060059" y="6491447"/>
            <a:ext cx="20882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分支发生可能性较大</a:t>
            </a:r>
            <a:endParaRPr lang="en-US" altLang="zh-CN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3528" y="2121142"/>
            <a:ext cx="955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前面的指令</a:t>
            </a:r>
            <a:endParaRPr lang="en-US" altLang="zh-CN" sz="1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82115" y="2121142"/>
            <a:ext cx="955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目标处指令</a:t>
            </a:r>
            <a:endParaRPr lang="en-US" altLang="zh-CN" sz="1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62731" y="6489815"/>
            <a:ext cx="795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最理想</a:t>
            </a:r>
            <a:endParaRPr lang="en-US" altLang="zh-CN" dirty="0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94710" y="3304382"/>
            <a:ext cx="1799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分支不发生的下一条指令</a:t>
            </a:r>
            <a:endParaRPr lang="en-US" altLang="zh-CN" sz="1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80550" y="5841660"/>
            <a:ext cx="1518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分支不发生可能性较大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684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70875" cy="5111750"/>
          </a:xfrm>
        </p:spPr>
        <p:txBody>
          <a:bodyPr/>
          <a:lstStyle/>
          <a:p>
            <a:r>
              <a:rPr lang="zh-CN" altLang="en-US" sz="2400" b="1" dirty="0">
                <a:latin typeface="+mn-ea"/>
              </a:rPr>
              <a:t>竞争预测器（</a:t>
            </a:r>
            <a:r>
              <a:rPr lang="en-US" altLang="zh-CN" sz="2400" b="1" dirty="0">
                <a:latin typeface="+mn-ea"/>
              </a:rPr>
              <a:t>tournament branch predictor</a:t>
            </a:r>
            <a:r>
              <a:rPr lang="zh-CN" altLang="en-US" sz="2400" b="1" dirty="0">
                <a:latin typeface="+mn-ea"/>
              </a:rPr>
              <a:t>）</a:t>
            </a:r>
            <a:endParaRPr lang="en-US" altLang="zh-CN" sz="2400" b="1" dirty="0">
              <a:latin typeface="+mn-ea"/>
            </a:endParaRPr>
          </a:p>
          <a:p>
            <a:pPr lvl="1"/>
            <a:r>
              <a:rPr lang="zh-CN" altLang="en-US" sz="2400" b="1" dirty="0">
                <a:latin typeface="+mn-ea"/>
                <a:ea typeface="+mn-ea"/>
              </a:rPr>
              <a:t>对每个分支使用多个预测器</a:t>
            </a:r>
            <a:endParaRPr lang="en-US" altLang="zh-CN" sz="2400" b="1" dirty="0">
              <a:latin typeface="+mn-ea"/>
              <a:ea typeface="+mn-ea"/>
            </a:endParaRPr>
          </a:p>
          <a:p>
            <a:pPr lvl="1"/>
            <a:r>
              <a:rPr lang="zh-CN" altLang="en-US" sz="2400" b="1" dirty="0">
                <a:latin typeface="+mn-ea"/>
                <a:ea typeface="+mn-ea"/>
              </a:rPr>
              <a:t>记录预测器的准确程度</a:t>
            </a:r>
            <a:endParaRPr lang="en-US" altLang="zh-CN" sz="2400" b="1" dirty="0">
              <a:latin typeface="+mn-ea"/>
              <a:ea typeface="+mn-ea"/>
            </a:endParaRPr>
          </a:p>
          <a:p>
            <a:pPr lvl="1"/>
            <a:r>
              <a:rPr lang="zh-CN" altLang="en-US" sz="2400" b="1" dirty="0">
                <a:latin typeface="+mn-ea"/>
                <a:ea typeface="+mn-ea"/>
              </a:rPr>
              <a:t>选择最准确的作为分支判决</a:t>
            </a:r>
            <a:endParaRPr lang="en-US" altLang="zh-CN" sz="2400" b="1" dirty="0">
              <a:latin typeface="+mn-ea"/>
              <a:ea typeface="+mn-ea"/>
            </a:endParaRPr>
          </a:p>
          <a:p>
            <a:r>
              <a:rPr lang="zh-CN" altLang="en-US" sz="2400" b="1" dirty="0">
                <a:latin typeface="+mn-ea"/>
              </a:rPr>
              <a:t>消除分支的指令（</a:t>
            </a:r>
            <a:r>
              <a:rPr lang="en-US" altLang="zh-CN" sz="2400" b="1" dirty="0">
                <a:latin typeface="+mn-ea"/>
              </a:rPr>
              <a:t>MIPS</a:t>
            </a:r>
            <a:r>
              <a:rPr lang="zh-CN" altLang="en-US" sz="2400" b="1" dirty="0">
                <a:latin typeface="+mn-ea"/>
              </a:rPr>
              <a:t>）</a:t>
            </a:r>
            <a:endParaRPr lang="en-US" altLang="zh-CN" sz="2400" b="1" dirty="0">
              <a:latin typeface="+mn-ea"/>
            </a:endParaRPr>
          </a:p>
          <a:p>
            <a:pPr lvl="1"/>
            <a:r>
              <a:rPr lang="en-US" altLang="zh-CN" sz="2400" b="1" dirty="0" err="1">
                <a:latin typeface="+mn-ea"/>
                <a:ea typeface="+mn-ea"/>
              </a:rPr>
              <a:t>movn</a:t>
            </a:r>
            <a:r>
              <a:rPr lang="zh-CN" altLang="en-US" sz="2400" b="1" dirty="0">
                <a:latin typeface="+mn-ea"/>
                <a:ea typeface="+mn-ea"/>
              </a:rPr>
              <a:t> </a:t>
            </a:r>
            <a:r>
              <a:rPr lang="en-US" altLang="zh-CN" sz="2400" b="1" dirty="0">
                <a:latin typeface="+mn-ea"/>
                <a:ea typeface="+mn-ea"/>
              </a:rPr>
              <a:t>(move</a:t>
            </a:r>
            <a:r>
              <a:rPr lang="zh-CN" altLang="en-US" sz="2400" b="1" dirty="0">
                <a:latin typeface="+mn-ea"/>
                <a:ea typeface="+mn-ea"/>
              </a:rPr>
              <a:t> </a:t>
            </a:r>
            <a:r>
              <a:rPr lang="en-US" altLang="zh-CN" sz="2400" b="1" dirty="0">
                <a:latin typeface="+mn-ea"/>
                <a:ea typeface="+mn-ea"/>
              </a:rPr>
              <a:t>if</a:t>
            </a:r>
            <a:r>
              <a:rPr lang="zh-CN" altLang="en-US" sz="2400" b="1" dirty="0">
                <a:latin typeface="+mn-ea"/>
                <a:ea typeface="+mn-ea"/>
              </a:rPr>
              <a:t> </a:t>
            </a:r>
            <a:r>
              <a:rPr lang="en-US" altLang="zh-CN" sz="2400" b="1" dirty="0">
                <a:latin typeface="+mn-ea"/>
                <a:ea typeface="+mn-ea"/>
              </a:rPr>
              <a:t>not</a:t>
            </a:r>
            <a:r>
              <a:rPr lang="zh-CN" altLang="en-US" sz="2400" b="1" dirty="0">
                <a:latin typeface="+mn-ea"/>
                <a:ea typeface="+mn-ea"/>
              </a:rPr>
              <a:t> </a:t>
            </a:r>
            <a:r>
              <a:rPr lang="en-US" altLang="zh-CN" sz="2400" b="1" dirty="0">
                <a:latin typeface="+mn-ea"/>
                <a:ea typeface="+mn-ea"/>
              </a:rPr>
              <a:t>zero)</a:t>
            </a:r>
          </a:p>
          <a:p>
            <a:pPr lvl="1"/>
            <a:r>
              <a:rPr lang="en-US" altLang="zh-CN" sz="2400" b="1" dirty="0" err="1">
                <a:latin typeface="+mn-ea"/>
                <a:ea typeface="+mn-ea"/>
              </a:rPr>
              <a:t>movz</a:t>
            </a:r>
            <a:r>
              <a:rPr lang="en-US" altLang="zh-CN" sz="2400" b="1" dirty="0">
                <a:latin typeface="+mn-ea"/>
                <a:ea typeface="+mn-ea"/>
              </a:rPr>
              <a:t> (move if zero)</a:t>
            </a:r>
            <a:r>
              <a:rPr lang="zh-CN" altLang="en-US" sz="2400" b="1" dirty="0">
                <a:latin typeface="+mn-ea"/>
                <a:ea typeface="+mn-ea"/>
              </a:rPr>
              <a:t> </a:t>
            </a:r>
            <a:endParaRPr lang="en-US" altLang="zh-CN" sz="2400" b="1" dirty="0">
              <a:latin typeface="+mn-ea"/>
              <a:ea typeface="+mn-ea"/>
            </a:endParaRPr>
          </a:p>
          <a:p>
            <a:pPr lvl="1"/>
            <a:r>
              <a:rPr lang="en-US" altLang="zh-CN" sz="2400" b="1" dirty="0" err="1">
                <a:latin typeface="+mn-ea"/>
                <a:ea typeface="+mn-ea"/>
              </a:rPr>
              <a:t>slt</a:t>
            </a:r>
            <a:endParaRPr lang="zh-CN" altLang="en-US" sz="2400" b="1" dirty="0">
              <a:latin typeface="+mn-ea"/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145</a:t>
            </a:fld>
            <a:endParaRPr lang="en-AU" altLang="zh-CN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9595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分支目标地址的预测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344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95953"/>
            <a:ext cx="8259762" cy="584775"/>
          </a:xfrm>
        </p:spPr>
        <p:txBody>
          <a:bodyPr/>
          <a:lstStyle/>
          <a:p>
            <a:r>
              <a:rPr lang="zh-CN" altLang="en-US" sz="3200" dirty="0"/>
              <a:t>流水线全图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146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5" y="1096242"/>
            <a:ext cx="8658100" cy="52855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2175" y="5085184"/>
            <a:ext cx="2247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非流水基础之上增加：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）流水线寄存器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）旁路电路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）冒险电路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>
                <a:solidFill>
                  <a:srgbClr val="C00000"/>
                </a:solidFill>
              </a:rPr>
              <a:t>）分支预测及撤销</a:t>
            </a:r>
          </a:p>
        </p:txBody>
      </p:sp>
    </p:spTree>
    <p:extLst>
      <p:ext uri="{BB962C8B-B14F-4D97-AF65-F5344CB8AC3E}">
        <p14:creationId xmlns:p14="http://schemas.microsoft.com/office/powerpoint/2010/main" val="192035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B7EE37D-E1E0-42E5-B2B9-2656601443B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endParaRPr lang="en-AU" altLang="zh-CN" sz="1400"/>
          </a:p>
        </p:txBody>
      </p:sp>
      <p:sp>
        <p:nvSpPr>
          <p:cNvPr id="198659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95953"/>
            <a:ext cx="8259762" cy="584775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+mn-ea"/>
                <a:ea typeface="+mn-ea"/>
              </a:rPr>
              <a:t>4.9 </a:t>
            </a:r>
            <a:r>
              <a:rPr lang="zh-CN" altLang="en-US" sz="3200" dirty="0">
                <a:latin typeface="+mn-ea"/>
                <a:ea typeface="+mn-ea"/>
              </a:rPr>
              <a:t>异常与中断</a:t>
            </a:r>
            <a:endParaRPr lang="en-AU" altLang="zh-CN" sz="3200" dirty="0">
              <a:latin typeface="+mn-ea"/>
              <a:ea typeface="+mn-ea"/>
            </a:endParaRPr>
          </a:p>
        </p:txBody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6413" y="1082015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异常事件的出现将打断原来正常执行的指令流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该术语在不同</a:t>
            </a:r>
            <a:r>
              <a:rPr lang="en-US" altLang="zh-CN" sz="2400" dirty="0">
                <a:latin typeface="+mn-ea"/>
                <a:ea typeface="+mn-ea"/>
              </a:rPr>
              <a:t>ISA</a:t>
            </a:r>
            <a:r>
              <a:rPr lang="zh-CN" altLang="en-US" sz="2400" dirty="0">
                <a:latin typeface="+mn-ea"/>
                <a:ea typeface="+mn-ea"/>
              </a:rPr>
              <a:t>上含义不完全相同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异常</a:t>
            </a:r>
            <a:r>
              <a:rPr lang="en-US" altLang="zh-CN" sz="2400" dirty="0">
                <a:latin typeface="+mn-ea"/>
              </a:rPr>
              <a:t>Exception</a:t>
            </a: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源于</a:t>
            </a:r>
            <a:r>
              <a:rPr lang="en-US" altLang="zh-CN" sz="2400" dirty="0">
                <a:latin typeface="+mn-ea"/>
                <a:ea typeface="+mn-ea"/>
              </a:rPr>
              <a:t>CPU</a:t>
            </a:r>
            <a:r>
              <a:rPr lang="zh-CN" altLang="en-US" sz="2400" dirty="0">
                <a:latin typeface="+mn-ea"/>
                <a:ea typeface="+mn-ea"/>
              </a:rPr>
              <a:t>内部事件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</a:rPr>
              <a:t>例如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无效指令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溢出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系统调用指令</a:t>
            </a:r>
            <a:r>
              <a:rPr lang="en-US" altLang="zh-CN" dirty="0">
                <a:latin typeface="+mn-ea"/>
                <a:ea typeface="+mn-ea"/>
              </a:rPr>
              <a:t>, …</a:t>
            </a:r>
          </a:p>
          <a:p>
            <a:pPr eaLnBrk="1" hangingPunct="1"/>
            <a:r>
              <a:rPr lang="zh-CN" altLang="en-US" sz="2400" dirty="0">
                <a:latin typeface="+mn-ea"/>
              </a:rPr>
              <a:t>中断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源于外部</a:t>
            </a:r>
            <a:r>
              <a:rPr lang="en-US" altLang="zh-CN" sz="2400" dirty="0">
                <a:latin typeface="+mn-ea"/>
                <a:ea typeface="+mn-ea"/>
              </a:rPr>
              <a:t>I/O </a:t>
            </a:r>
            <a:r>
              <a:rPr lang="zh-CN" altLang="en-US" sz="2400" dirty="0">
                <a:latin typeface="+mn-ea"/>
                <a:ea typeface="+mn-ea"/>
              </a:rPr>
              <a:t>控制器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异常与中断的处理是难题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正确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不引起性能下降</a:t>
            </a:r>
            <a:endParaRPr lang="en-AU" altLang="zh-CN" sz="2400" dirty="0">
              <a:latin typeface="+mn-ea"/>
              <a:ea typeface="+mn-ea"/>
            </a:endParaRPr>
          </a:p>
        </p:txBody>
      </p:sp>
      <p:sp>
        <p:nvSpPr>
          <p:cNvPr id="198661" name="Text Box 4"/>
          <p:cNvSpPr txBox="1">
            <a:spLocks noChangeArrowheads="1"/>
          </p:cNvSpPr>
          <p:nvPr/>
        </p:nvSpPr>
        <p:spPr bwMode="auto">
          <a:xfrm rot="5400000">
            <a:off x="8055769" y="721519"/>
            <a:ext cx="1809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§4.9 Exceptions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D31C716-31C1-4DBB-8682-9CC29D7E426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endParaRPr lang="en-AU" altLang="zh-CN" sz="1400"/>
          </a:p>
        </p:txBody>
      </p:sp>
      <p:sp>
        <p:nvSpPr>
          <p:cNvPr id="200707" name="Rectangle 2"/>
          <p:cNvSpPr>
            <a:spLocks noGrp="1" noChangeArrowheads="1"/>
          </p:cNvSpPr>
          <p:nvPr>
            <p:ph type="title"/>
          </p:nvPr>
        </p:nvSpPr>
        <p:spPr>
          <a:xfrm>
            <a:off x="498717" y="385562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异常处理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73518"/>
            <a:ext cx="8270875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+mn-ea"/>
              </a:rPr>
              <a:t>MIPS</a:t>
            </a:r>
            <a:r>
              <a:rPr lang="zh-CN" altLang="en-US" sz="2400" dirty="0">
                <a:latin typeface="+mn-ea"/>
              </a:rPr>
              <a:t>的异常由</a:t>
            </a:r>
            <a:r>
              <a:rPr lang="en-US" altLang="zh-CN" sz="2400" dirty="0">
                <a:latin typeface="+mn-ea"/>
              </a:rPr>
              <a:t>CP0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(System Control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Coprocessor )</a:t>
            </a:r>
            <a:r>
              <a:rPr lang="zh-CN" altLang="en-US" sz="2400" dirty="0">
                <a:latin typeface="+mn-ea"/>
              </a:rPr>
              <a:t>处理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需要保存引起异常的指令的</a:t>
            </a:r>
            <a:r>
              <a:rPr lang="en-US" altLang="zh-CN" sz="2400" dirty="0">
                <a:latin typeface="+mn-ea"/>
              </a:rPr>
              <a:t>PC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+mn-ea"/>
                <a:ea typeface="+mn-ea"/>
              </a:rPr>
              <a:t>MIPS</a:t>
            </a:r>
            <a:r>
              <a:rPr lang="zh-CN" altLang="en-US" sz="2400" dirty="0">
                <a:latin typeface="+mn-ea"/>
                <a:ea typeface="+mn-ea"/>
              </a:rPr>
              <a:t>：保存在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EPC</a:t>
            </a:r>
            <a:r>
              <a:rPr lang="zh-CN" altLang="en-US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Exception Program Counter )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保存异常的原因</a:t>
            </a: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+mn-ea"/>
                <a:ea typeface="+mn-ea"/>
              </a:rPr>
              <a:t>MIPS</a:t>
            </a:r>
            <a:r>
              <a:rPr lang="zh-CN" altLang="en-US" sz="2400" dirty="0">
                <a:latin typeface="+mn-ea"/>
                <a:ea typeface="+mn-ea"/>
              </a:rPr>
              <a:t>有状态寄存器：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Cause register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我们这里假设只有一位：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+mn-ea"/>
                <a:ea typeface="+mn-ea"/>
              </a:rPr>
              <a:t>0 </a:t>
            </a:r>
            <a:r>
              <a:rPr lang="zh-CN" altLang="en-US" dirty="0">
                <a:latin typeface="+mn-ea"/>
                <a:ea typeface="+mn-ea"/>
              </a:rPr>
              <a:t>表示无效（未定义）指令</a:t>
            </a:r>
            <a:r>
              <a:rPr lang="en-US" altLang="zh-CN" dirty="0">
                <a:latin typeface="+mn-ea"/>
                <a:ea typeface="+mn-ea"/>
              </a:rPr>
              <a:t>, 1 </a:t>
            </a:r>
            <a:r>
              <a:rPr lang="zh-CN" altLang="en-US" dirty="0">
                <a:latin typeface="+mn-ea"/>
                <a:ea typeface="+mn-ea"/>
              </a:rPr>
              <a:t>表示溢出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跳转到异常处理入口代码，其地址：</a:t>
            </a:r>
            <a:r>
              <a:rPr lang="en-US" altLang="zh-CN" sz="2400" dirty="0">
                <a:latin typeface="+mn-ea"/>
              </a:rPr>
              <a:t>8000 00180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88958A0-5861-4A5B-BD9B-738A623DA0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endParaRPr lang="en-AU" altLang="zh-CN" sz="1400"/>
          </a:p>
        </p:txBody>
      </p:sp>
      <p:sp>
        <p:nvSpPr>
          <p:cNvPr id="2027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9595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其他机制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124744"/>
            <a:ext cx="8270875" cy="43924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向量中断 （</a:t>
            </a:r>
            <a:r>
              <a:rPr lang="en-US" altLang="zh-CN" sz="2400" dirty="0">
                <a:latin typeface="+mn-ea"/>
              </a:rPr>
              <a:t>Vectored Interrupts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处理代码的入口根据原因不同而不同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例如</a:t>
            </a:r>
            <a:r>
              <a:rPr lang="en-US" altLang="zh-CN" sz="2400" dirty="0">
                <a:latin typeface="+mn-ea"/>
              </a:rPr>
              <a:t>: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</a:rPr>
              <a:t>无效指令</a:t>
            </a:r>
            <a:r>
              <a:rPr lang="en-US" altLang="zh-CN" dirty="0">
                <a:latin typeface="+mn-ea"/>
                <a:ea typeface="+mn-ea"/>
              </a:rPr>
              <a:t>:		C000 0000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</a:rPr>
              <a:t>溢出</a:t>
            </a:r>
            <a:r>
              <a:rPr lang="en-US" altLang="zh-CN" dirty="0">
                <a:latin typeface="+mn-ea"/>
                <a:ea typeface="+mn-ea"/>
              </a:rPr>
              <a:t>:		C000 0020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+mn-ea"/>
                <a:ea typeface="+mn-ea"/>
              </a:rPr>
              <a:t>…:			C000 0040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入口处的代码安排：</a:t>
            </a: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直接处理中断事件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或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跳转到具体处理代码</a:t>
            </a:r>
            <a:endParaRPr lang="en-AU" altLang="zh-CN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F9D430-000F-473E-BBFF-AB6A8463804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zh-CN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238108"/>
            <a:ext cx="8259762" cy="76200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时钟方法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071546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组合逻辑在不同时钟周期间对数据进行变换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在两个时钟沿之间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从一个状态单元获取输入，结果输出到另一个状态单元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组合电路完成变换的时间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不大于</a:t>
            </a:r>
            <a:r>
              <a:rPr lang="zh-CN" altLang="en-US" dirty="0">
                <a:ea typeface="宋体" panose="02010600030101010101" pitchFamily="2" charset="-122"/>
              </a:rPr>
              <a:t>时钟周期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pic>
        <p:nvPicPr>
          <p:cNvPr id="28677" name="Picture 6" descr="f04-0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930652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 descr="f04-03-P37449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786190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39552" y="5226399"/>
            <a:ext cx="406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组合逻辑、状态单元和时钟周期关系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14094" y="5239337"/>
            <a:ext cx="406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 dirty="0"/>
          </a:p>
        </p:txBody>
      </p:sp>
      <p:sp>
        <p:nvSpPr>
          <p:cNvPr id="9" name="文本框 8"/>
          <p:cNvSpPr txBox="1"/>
          <p:nvPr/>
        </p:nvSpPr>
        <p:spPr>
          <a:xfrm>
            <a:off x="5724128" y="5214939"/>
            <a:ext cx="277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同时读写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6031F0-6BCB-43D2-915D-84ACD4BEB45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endParaRPr lang="en-AU" altLang="zh-CN" sz="1400"/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9595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处理操作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读出异常的原因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跳转到相应的处理代码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确定所需的处理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如果问题可以解决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解决问题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返回到</a:t>
            </a:r>
            <a:r>
              <a:rPr lang="en-US" altLang="zh-CN" dirty="0">
                <a:ea typeface="宋体" panose="02010600030101010101" pitchFamily="2" charset="-122"/>
              </a:rPr>
              <a:t>EPC</a:t>
            </a:r>
            <a:r>
              <a:rPr lang="zh-CN" altLang="en-US" dirty="0">
                <a:ea typeface="宋体" panose="02010600030101010101" pitchFamily="2" charset="-122"/>
              </a:rPr>
              <a:t>所指的被中断指令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否则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终止程序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报告错误，包括</a:t>
            </a:r>
            <a:r>
              <a:rPr lang="en-US" altLang="zh-CN" dirty="0">
                <a:ea typeface="宋体" panose="02010600030101010101" pitchFamily="2" charset="-122"/>
              </a:rPr>
              <a:t>EPC, cause, …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EE7C98A8-A3C3-443F-84C4-CB562E61630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endParaRPr lang="en-AU" altLang="zh-CN" sz="1400" dirty="0"/>
          </a:p>
        </p:txBody>
      </p:sp>
      <p:sp>
        <p:nvSpPr>
          <p:cNvPr id="206851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9595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流水线中的异常处理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52735"/>
            <a:ext cx="8497069" cy="169233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另一种控制冒险（分支冒险）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类似于错误预测的分支处理</a:t>
            </a: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使用大部分相同的硬件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例：</a:t>
            </a:r>
            <a:r>
              <a:rPr lang="en-US" altLang="zh-CN" sz="2400" dirty="0">
                <a:latin typeface="+mn-ea"/>
              </a:rPr>
              <a:t>add</a:t>
            </a:r>
            <a:r>
              <a:rPr lang="zh-CN" altLang="en-US" sz="2400" dirty="0">
                <a:latin typeface="+mn-ea"/>
              </a:rPr>
              <a:t>指令的</a:t>
            </a:r>
            <a:r>
              <a:rPr lang="en-US" altLang="zh-CN" sz="2400" dirty="0">
                <a:latin typeface="+mn-ea"/>
              </a:rPr>
              <a:t>EX</a:t>
            </a:r>
            <a:r>
              <a:rPr lang="zh-CN" altLang="en-US" sz="2400" dirty="0">
                <a:latin typeface="+mn-ea"/>
              </a:rPr>
              <a:t>阶段发生溢出：</a:t>
            </a:r>
            <a:endParaRPr lang="en-US" altLang="zh-CN" sz="2400" dirty="0">
              <a:latin typeface="+mn-ea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          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ea typeface="+mn-ea"/>
              </a:rPr>
              <a:t>add $1, $2, $1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24236" y="2348790"/>
            <a:ext cx="3564036" cy="352839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kern="0" dirty="0">
                <a:latin typeface="+mn-ea"/>
              </a:rPr>
              <a:t>指令撤销</a:t>
            </a:r>
            <a:endParaRPr lang="en-US" altLang="zh-CN" sz="2400" kern="0" dirty="0">
              <a:latin typeface="+mn-ea"/>
            </a:endParaRPr>
          </a:p>
          <a:p>
            <a:pPr lvl="1"/>
            <a:r>
              <a:rPr lang="en-US" altLang="zh-CN" sz="2400" kern="0" dirty="0">
                <a:latin typeface="+mn-ea"/>
              </a:rPr>
              <a:t>IF</a:t>
            </a:r>
            <a:r>
              <a:rPr lang="zh-CN" altLang="en-US" sz="2400" kern="0" dirty="0">
                <a:latin typeface="+mn-ea"/>
              </a:rPr>
              <a:t>级</a:t>
            </a:r>
            <a:endParaRPr lang="en-US" altLang="zh-CN" sz="2400" kern="0" dirty="0">
              <a:latin typeface="+mn-ea"/>
            </a:endParaRPr>
          </a:p>
          <a:p>
            <a:pPr lvl="2"/>
            <a:r>
              <a:rPr lang="en-US" altLang="zh-CN" kern="0" dirty="0">
                <a:latin typeface="+mn-ea"/>
              </a:rPr>
              <a:t>IF-flush</a:t>
            </a:r>
          </a:p>
          <a:p>
            <a:pPr lvl="1"/>
            <a:r>
              <a:rPr lang="en-US" altLang="zh-CN" sz="2400" kern="0" dirty="0">
                <a:latin typeface="+mn-ea"/>
              </a:rPr>
              <a:t>ID</a:t>
            </a:r>
            <a:r>
              <a:rPr lang="zh-CN" altLang="en-US" sz="2400" kern="0" dirty="0">
                <a:latin typeface="+mn-ea"/>
              </a:rPr>
              <a:t>级</a:t>
            </a:r>
            <a:endParaRPr lang="en-US" altLang="zh-CN" sz="2400" kern="0" dirty="0">
              <a:latin typeface="+mn-ea"/>
            </a:endParaRPr>
          </a:p>
          <a:p>
            <a:pPr lvl="2"/>
            <a:r>
              <a:rPr lang="zh-CN" altLang="en-US" kern="0" dirty="0">
                <a:latin typeface="+mn-ea"/>
              </a:rPr>
              <a:t>全</a:t>
            </a:r>
            <a:r>
              <a:rPr lang="en-US" altLang="zh-CN" kern="0" dirty="0">
                <a:latin typeface="+mn-ea"/>
              </a:rPr>
              <a:t>0</a:t>
            </a:r>
            <a:r>
              <a:rPr lang="zh-CN" altLang="en-US" kern="0" dirty="0">
                <a:latin typeface="+mn-ea"/>
              </a:rPr>
              <a:t>的控制信号</a:t>
            </a:r>
            <a:endParaRPr lang="en-US" altLang="zh-CN" kern="0" dirty="0">
              <a:latin typeface="+mn-ea"/>
            </a:endParaRPr>
          </a:p>
          <a:p>
            <a:pPr lvl="2"/>
            <a:r>
              <a:rPr lang="en-US" altLang="zh-CN" kern="0" dirty="0">
                <a:solidFill>
                  <a:srgbClr val="FF0000"/>
                </a:solidFill>
                <a:latin typeface="+mn-ea"/>
              </a:rPr>
              <a:t>ID-Flush </a:t>
            </a:r>
            <a:r>
              <a:rPr lang="zh-CN" altLang="en-US" kern="0" dirty="0">
                <a:solidFill>
                  <a:srgbClr val="FF0000"/>
                </a:solidFill>
                <a:latin typeface="+mn-ea"/>
              </a:rPr>
              <a:t>（新）</a:t>
            </a:r>
            <a:endParaRPr lang="en-US" altLang="zh-CN" kern="0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zh-CN" sz="2400" kern="0" dirty="0">
                <a:latin typeface="+mn-ea"/>
              </a:rPr>
              <a:t>EX</a:t>
            </a:r>
            <a:r>
              <a:rPr lang="zh-CN" altLang="en-US" sz="2400" kern="0" dirty="0">
                <a:latin typeface="+mn-ea"/>
              </a:rPr>
              <a:t>级</a:t>
            </a:r>
            <a:endParaRPr lang="en-US" altLang="zh-CN" sz="2400" kern="0" dirty="0">
              <a:latin typeface="+mn-ea"/>
            </a:endParaRPr>
          </a:p>
          <a:p>
            <a:pPr lvl="2"/>
            <a:r>
              <a:rPr lang="en-US" altLang="zh-CN" kern="0" dirty="0">
                <a:solidFill>
                  <a:srgbClr val="FF0000"/>
                </a:solidFill>
                <a:latin typeface="+mn-ea"/>
              </a:rPr>
              <a:t>EX-Flush</a:t>
            </a:r>
            <a:r>
              <a:rPr lang="zh-CN" altLang="en-US" kern="0" dirty="0">
                <a:solidFill>
                  <a:srgbClr val="FF0000"/>
                </a:solidFill>
                <a:latin typeface="+mn-ea"/>
              </a:rPr>
              <a:t>（新）</a:t>
            </a:r>
            <a:endParaRPr lang="en-US" altLang="zh-CN" kern="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67725" y="5676718"/>
            <a:ext cx="3168352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z="2400" kern="0" dirty="0">
                <a:latin typeface="+mn-ea"/>
              </a:rPr>
              <a:t>与</a:t>
            </a:r>
            <a:r>
              <a:rPr lang="en-US" altLang="zh-CN" sz="2400" kern="0" dirty="0">
                <a:latin typeface="+mn-ea"/>
              </a:rPr>
              <a:t>MEM</a:t>
            </a:r>
            <a:r>
              <a:rPr lang="zh-CN" altLang="en-US" sz="2400" kern="0" dirty="0">
                <a:latin typeface="+mn-ea"/>
              </a:rPr>
              <a:t>和</a:t>
            </a:r>
            <a:r>
              <a:rPr lang="en-US" altLang="zh-CN" sz="2400" kern="0" dirty="0">
                <a:latin typeface="+mn-ea"/>
              </a:rPr>
              <a:t>WB</a:t>
            </a:r>
            <a:r>
              <a:rPr lang="zh-CN" altLang="en-US" sz="2400" kern="0" dirty="0">
                <a:latin typeface="+mn-ea"/>
              </a:rPr>
              <a:t>无关，无须后续的撤销动作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96900" y="3133960"/>
            <a:ext cx="4616843" cy="24552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 kern="0" dirty="0">
                <a:latin typeface="+mn-ea"/>
                <a:ea typeface="+mn-ea"/>
              </a:rPr>
              <a:t>阻止</a:t>
            </a:r>
            <a:r>
              <a:rPr lang="en-US" altLang="zh-CN" sz="2400" kern="0" dirty="0">
                <a:latin typeface="+mn-ea"/>
                <a:ea typeface="+mn-ea"/>
              </a:rPr>
              <a:t>$1</a:t>
            </a:r>
            <a:r>
              <a:rPr lang="zh-CN" altLang="en-US" sz="2400" kern="0" dirty="0">
                <a:latin typeface="+mn-ea"/>
                <a:ea typeface="+mn-ea"/>
              </a:rPr>
              <a:t>的更新</a:t>
            </a:r>
            <a:endParaRPr lang="en-US" altLang="zh-CN" sz="2400" kern="0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kern="0" dirty="0">
                <a:latin typeface="+mn-ea"/>
                <a:ea typeface="+mn-ea"/>
              </a:rPr>
              <a:t>继续完成前面的指令</a:t>
            </a:r>
            <a:endParaRPr lang="en-US" altLang="zh-CN" sz="2400" kern="0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kern="0" dirty="0">
                <a:latin typeface="+mn-ea"/>
                <a:ea typeface="+mn-ea"/>
              </a:rPr>
              <a:t>撤销</a:t>
            </a:r>
            <a:r>
              <a:rPr lang="en-US" altLang="zh-CN" sz="2400" kern="0" dirty="0">
                <a:latin typeface="+mn-ea"/>
                <a:ea typeface="+mn-ea"/>
              </a:rPr>
              <a:t>add</a:t>
            </a:r>
            <a:r>
              <a:rPr lang="zh-CN" altLang="en-US" sz="2400" kern="0" dirty="0">
                <a:latin typeface="+mn-ea"/>
                <a:ea typeface="+mn-ea"/>
              </a:rPr>
              <a:t>及其后续指令</a:t>
            </a:r>
            <a:endParaRPr lang="en-US" altLang="zh-CN" sz="2400" kern="0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kern="0" dirty="0">
                <a:latin typeface="+mn-ea"/>
                <a:ea typeface="+mn-ea"/>
              </a:rPr>
              <a:t>设置</a:t>
            </a:r>
            <a:r>
              <a:rPr lang="en-US" altLang="zh-CN" sz="2400" kern="0" dirty="0">
                <a:solidFill>
                  <a:srgbClr val="FF0000"/>
                </a:solidFill>
                <a:latin typeface="+mn-ea"/>
                <a:ea typeface="+mn-ea"/>
              </a:rPr>
              <a:t>EPC</a:t>
            </a:r>
            <a:r>
              <a:rPr lang="en-US" altLang="zh-CN" sz="2400" kern="0" dirty="0">
                <a:latin typeface="+mn-ea"/>
                <a:ea typeface="+mn-ea"/>
              </a:rPr>
              <a:t> </a:t>
            </a:r>
            <a:r>
              <a:rPr lang="zh-CN" altLang="en-US" sz="2400" kern="0" dirty="0">
                <a:solidFill>
                  <a:srgbClr val="FF0000"/>
                </a:solidFill>
                <a:latin typeface="+mn-ea"/>
                <a:ea typeface="+mn-ea"/>
              </a:rPr>
              <a:t>？</a:t>
            </a:r>
            <a:r>
              <a:rPr lang="zh-CN" altLang="en-US" sz="2400" kern="0" dirty="0">
                <a:latin typeface="+mn-ea"/>
                <a:ea typeface="+mn-ea"/>
              </a:rPr>
              <a:t> 和</a:t>
            </a:r>
            <a:r>
              <a:rPr lang="en-US" altLang="zh-CN" sz="2400" kern="0" dirty="0">
                <a:latin typeface="+mn-ea"/>
                <a:ea typeface="+mn-ea"/>
              </a:rPr>
              <a:t>Cause</a:t>
            </a:r>
            <a:r>
              <a:rPr lang="zh-CN" altLang="en-US" sz="2400" kern="0" dirty="0">
                <a:latin typeface="+mn-ea"/>
                <a:ea typeface="+mn-ea"/>
              </a:rPr>
              <a:t>寄存器的值</a:t>
            </a:r>
            <a:endParaRPr lang="en-US" altLang="zh-CN" sz="2400" kern="0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kern="0" dirty="0">
                <a:latin typeface="+mn-ea"/>
                <a:ea typeface="+mn-ea"/>
              </a:rPr>
              <a:t>将控制权转交给处理程序</a:t>
            </a:r>
            <a:endParaRPr lang="en-US" altLang="zh-CN" sz="2400" kern="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424A18-F644-4BEB-B896-0CE9C19413D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endParaRPr lang="en-AU" altLang="zh-CN" sz="1400"/>
          </a:p>
        </p:txBody>
      </p:sp>
      <p:pic>
        <p:nvPicPr>
          <p:cNvPr id="208899" name="Picture 5" descr="f04-6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61" y="995309"/>
            <a:ext cx="8567427" cy="514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带有异常处理的流水线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53046" y="3836513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 flipV="1">
            <a:off x="910627" y="1100209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 flipV="1">
            <a:off x="4141478" y="1313856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 flipV="1">
            <a:off x="6157702" y="980728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 flipV="1">
            <a:off x="5509630" y="2616937"/>
            <a:ext cx="779548" cy="35719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394" y="4156174"/>
            <a:ext cx="79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异常地址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54514" y="2918749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保存发生异常的指令地址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57996" y="1418374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Cause</a:t>
            </a:r>
            <a:r>
              <a:rPr lang="zh-CN" altLang="en-US" dirty="0"/>
              <a:t>：记录异常原因的寄存器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2048" y="5394760"/>
            <a:ext cx="306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EX</a:t>
            </a:r>
            <a:r>
              <a:rPr lang="zh-CN" altLang="en-US" dirty="0"/>
              <a:t>级检测到溢出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80000180-&gt;PC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add </a:t>
            </a:r>
            <a:r>
              <a:rPr lang="zh-CN" altLang="en-US" dirty="0"/>
              <a:t>指令及其后指令被清除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开始执行异常处理代码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返回</a:t>
            </a:r>
            <a:r>
              <a:rPr lang="en-US" altLang="zh-CN" dirty="0"/>
              <a:t>EPC(add </a:t>
            </a:r>
            <a:r>
              <a:rPr lang="zh-CN" altLang="en-US" dirty="0"/>
              <a:t>下一条指令）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0734ED5F-8CA5-4FEA-95A9-954556FF30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endParaRPr lang="en-AU" altLang="zh-CN" sz="1400" dirty="0"/>
          </a:p>
        </p:txBody>
      </p:sp>
      <p:sp>
        <p:nvSpPr>
          <p:cNvPr id="210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异常的属性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可恢复的异常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流水线撤销该指令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执行异常处理程序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然后返回到该指令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</a:rPr>
              <a:t>重新取指、执行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  <a:ea typeface="+mn-ea"/>
              </a:rPr>
              <a:t>该指令对应</a:t>
            </a:r>
            <a:r>
              <a:rPr lang="en-US" altLang="zh-CN" sz="2400" dirty="0">
                <a:latin typeface="+mn-ea"/>
                <a:ea typeface="+mn-ea"/>
              </a:rPr>
              <a:t>PC</a:t>
            </a:r>
            <a:r>
              <a:rPr lang="zh-CN" altLang="en-US" sz="2400" dirty="0">
                <a:latin typeface="+mn-ea"/>
                <a:ea typeface="+mn-ea"/>
              </a:rPr>
              <a:t>保存在</a:t>
            </a:r>
            <a:r>
              <a:rPr lang="en-US" altLang="zh-CN" sz="2400" dirty="0">
                <a:latin typeface="+mn-ea"/>
                <a:ea typeface="+mn-ea"/>
              </a:rPr>
              <a:t>EPC</a:t>
            </a: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识别引起异常的指令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en-US" altLang="zh-CN" sz="2400" dirty="0">
                <a:latin typeface="+mn-ea"/>
                <a:ea typeface="+mn-ea"/>
              </a:rPr>
              <a:t>EPC= PC + 4</a:t>
            </a: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返回时做</a:t>
            </a:r>
            <a:r>
              <a:rPr lang="en-US" altLang="zh-CN" sz="2400" dirty="0">
                <a:latin typeface="+mn-ea"/>
                <a:ea typeface="+mn-ea"/>
              </a:rPr>
              <a:t>-4</a:t>
            </a:r>
            <a:r>
              <a:rPr lang="zh-CN" altLang="en-US" sz="2400" dirty="0">
                <a:latin typeface="+mn-ea"/>
                <a:ea typeface="+mn-ea"/>
              </a:rPr>
              <a:t>的调整</a:t>
            </a:r>
            <a:r>
              <a:rPr lang="en-US" altLang="zh-CN" sz="2400" dirty="0">
                <a:latin typeface="+mn-ea"/>
                <a:ea typeface="+mn-ea"/>
              </a:rPr>
              <a:t>: PC = EPC -4</a:t>
            </a:r>
            <a:endParaRPr lang="en-AU" altLang="zh-CN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B515268-A78F-4F7E-A646-2615FF491A5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endParaRPr lang="en-AU" altLang="zh-CN" sz="1400"/>
          </a:p>
        </p:txBody>
      </p:sp>
      <p:sp>
        <p:nvSpPr>
          <p:cNvPr id="212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异常的例子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宋体" panose="02010600030101010101" pitchFamily="2" charset="-122"/>
              </a:rPr>
              <a:t>Exception on </a:t>
            </a:r>
            <a:r>
              <a:rPr lang="en-US" altLang="zh-CN" sz="2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add</a:t>
            </a:r>
            <a:r>
              <a:rPr lang="en-US" altLang="zh-CN" sz="2800">
                <a:ea typeface="宋体" panose="02010600030101010101" pitchFamily="2" charset="-122"/>
              </a:rPr>
              <a:t> in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	40	sub  $11, $2, $4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44	and  $12, $2, $5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48	or   $13, $2, $6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4C	add  $1,  $2, $1</a:t>
            </a: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50	slt  $15, $6, $7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54	lw   $16, 50($7)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宋体" panose="02010600030101010101" pitchFamily="2" charset="-122"/>
              </a:rPr>
              <a:t>Handler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	80000180	sw   $25, 1000($0)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80000184	sw   $26, 1004($0)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DBF53C0-8FD6-4750-98A8-E878034F74A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endParaRPr lang="en-AU" altLang="zh-CN" sz="1400"/>
          </a:p>
        </p:txBody>
      </p:sp>
      <p:pic>
        <p:nvPicPr>
          <p:cNvPr id="215043" name="Picture 7" descr="f04-67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异常例子</a:t>
            </a:r>
            <a:r>
              <a:rPr lang="zh-CN" altLang="en-US" sz="3200" dirty="0">
                <a:ea typeface="宋体" panose="02010600030101010101" pitchFamily="2" charset="-122"/>
              </a:rPr>
              <a:t>（</a:t>
            </a:r>
            <a:r>
              <a:rPr lang="en-US" altLang="zh-CN" sz="3200" dirty="0">
                <a:ea typeface="宋体" panose="02010600030101010101" pitchFamily="2" charset="-122"/>
              </a:rPr>
              <a:t>add</a:t>
            </a:r>
            <a:r>
              <a:rPr lang="zh-CN" altLang="en-US" sz="3200" dirty="0"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ea typeface="宋体" panose="02010600030101010101" pitchFamily="2" charset="-122"/>
              </a:rPr>
              <a:t>EX</a:t>
            </a:r>
            <a:r>
              <a:rPr lang="zh-CN" altLang="en-US" sz="3200" dirty="0">
                <a:ea typeface="宋体" panose="02010600030101010101" pitchFamily="2" charset="-122"/>
              </a:rPr>
              <a:t>引发异常）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5508104" y="2780928"/>
            <a:ext cx="504056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9F22453-0D0C-4489-9BDE-0F05DAE030B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endParaRPr lang="en-AU" altLang="zh-CN" sz="1400"/>
          </a:p>
        </p:txBody>
      </p:sp>
      <p:pic>
        <p:nvPicPr>
          <p:cNvPr id="217091" name="Picture 7" descr="f04-67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异常例子</a:t>
            </a:r>
            <a:r>
              <a:rPr lang="zh-CN" altLang="en-US" sz="2800" dirty="0">
                <a:ea typeface="宋体" panose="02010600030101010101" pitchFamily="2" charset="-122"/>
              </a:rPr>
              <a:t>（乙撤销指令并转到处理程序入口）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67544" y="3933056"/>
            <a:ext cx="576064" cy="4320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752007" y="4384431"/>
            <a:ext cx="1029901" cy="1969477"/>
          </a:xfrm>
          <a:custGeom>
            <a:avLst/>
            <a:gdLst>
              <a:gd name="connsiteX0" fmla="*/ 9993 w 1029901"/>
              <a:gd name="connsiteY0" fmla="*/ 0 h 1969477"/>
              <a:gd name="connsiteX1" fmla="*/ 92055 w 1029901"/>
              <a:gd name="connsiteY1" fmla="*/ 562707 h 1969477"/>
              <a:gd name="connsiteX2" fmla="*/ 678208 w 1029901"/>
              <a:gd name="connsiteY2" fmla="*/ 1184031 h 1969477"/>
              <a:gd name="connsiteX3" fmla="*/ 1029901 w 1029901"/>
              <a:gd name="connsiteY3" fmla="*/ 1969477 h 196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9901" h="1969477">
                <a:moveTo>
                  <a:pt x="9993" y="0"/>
                </a:moveTo>
                <a:cubicBezTo>
                  <a:pt x="-4661" y="182684"/>
                  <a:pt x="-19314" y="365369"/>
                  <a:pt x="92055" y="562707"/>
                </a:cubicBezTo>
                <a:cubicBezTo>
                  <a:pt x="203424" y="760045"/>
                  <a:pt x="521900" y="949569"/>
                  <a:pt x="678208" y="1184031"/>
                </a:cubicBezTo>
                <a:cubicBezTo>
                  <a:pt x="834516" y="1418493"/>
                  <a:pt x="932208" y="1693985"/>
                  <a:pt x="1029901" y="1969477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520" y="6309041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下一时钟周期将读入处理程序入口处的指令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542DEBB-4931-4761-9C0C-E9F61B16CF0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endParaRPr lang="en-AU" altLang="zh-CN" sz="1400"/>
          </a:p>
        </p:txBody>
      </p:sp>
      <p:sp>
        <p:nvSpPr>
          <p:cNvPr id="219139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9595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同时多个异常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流水线中有多条指令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可能在一个时钟周期内引起多个异常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简单处理方法</a:t>
            </a:r>
            <a:r>
              <a:rPr lang="en-US" altLang="zh-CN" sz="2400" dirty="0">
                <a:latin typeface="+mn-ea"/>
              </a:rPr>
              <a:t>: </a:t>
            </a:r>
            <a:r>
              <a:rPr lang="zh-CN" altLang="en-US" sz="2400" dirty="0">
                <a:latin typeface="+mn-ea"/>
              </a:rPr>
              <a:t>从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最早</a:t>
            </a:r>
            <a:r>
              <a:rPr lang="zh-CN" altLang="en-US" sz="2400" dirty="0">
                <a:latin typeface="+mn-ea"/>
              </a:rPr>
              <a:t>的指令开始处理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将后续指令全部撤销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称为“精确”异常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复杂的流水中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一个时钟周期发射多条指令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指令乱序执行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维护“精确异常”非常困难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5375412-1B83-463C-AD8F-38461A50490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endParaRPr lang="en-AU" altLang="zh-CN" sz="1400"/>
          </a:p>
        </p:txBody>
      </p:sp>
      <p:sp>
        <p:nvSpPr>
          <p:cNvPr id="22118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28051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“非精确”异常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52736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直接终止流水线并保存状态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包括异常原因</a:t>
            </a:r>
            <a:r>
              <a:rPr lang="en-US" altLang="zh-CN" sz="2400" dirty="0">
                <a:latin typeface="+mn-ea"/>
                <a:ea typeface="+mn-ea"/>
              </a:rPr>
              <a:t>cause</a:t>
            </a:r>
            <a:r>
              <a:rPr lang="zh-CN" altLang="en-US" sz="2400" dirty="0">
                <a:latin typeface="+mn-ea"/>
                <a:ea typeface="+mn-ea"/>
              </a:rPr>
              <a:t>寄存器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由异常处理程序负责找出：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发生异常的指令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那些指令需要完成或者撤销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</a:rPr>
              <a:t>可能需要“手动”完成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简化硬件</a:t>
            </a:r>
            <a:r>
              <a:rPr lang="en-US" altLang="zh-CN" sz="2400" dirty="0">
                <a:latin typeface="+mn-ea"/>
              </a:rPr>
              <a:t>, </a:t>
            </a:r>
            <a:r>
              <a:rPr lang="zh-CN" altLang="en-US" sz="2400" dirty="0">
                <a:latin typeface="+mn-ea"/>
              </a:rPr>
              <a:t>但需要更复杂的异常处理软件</a:t>
            </a:r>
            <a:endParaRPr lang="en-US" altLang="zh-CN" sz="2400" dirty="0">
              <a:latin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无法应用于复杂的、多发射的乱序流水线</a:t>
            </a:r>
            <a:endParaRPr lang="en-AU" altLang="zh-CN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22E1CF2-8516-4556-B451-6D6FF110AC8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endParaRPr lang="en-AU" altLang="zh-CN" sz="1400" dirty="0"/>
          </a:p>
        </p:txBody>
      </p:sp>
      <p:sp>
        <p:nvSpPr>
          <p:cNvPr id="2232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9595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latin typeface="+mn-ea"/>
                <a:ea typeface="+mn-ea"/>
              </a:rPr>
              <a:t>指令级并行</a:t>
            </a:r>
            <a:r>
              <a:rPr lang="en-US" altLang="zh-CN" sz="3200" dirty="0">
                <a:latin typeface="+mn-ea"/>
                <a:ea typeface="+mn-ea"/>
              </a:rPr>
              <a:t>(ILP)</a:t>
            </a:r>
            <a:endParaRPr lang="en-AU" altLang="zh-CN" sz="3200" dirty="0">
              <a:latin typeface="+mn-ea"/>
              <a:ea typeface="+mn-ea"/>
            </a:endParaRPr>
          </a:p>
        </p:txBody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9597" y="1124744"/>
            <a:ext cx="8270875" cy="46085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流水线</a:t>
            </a:r>
            <a:r>
              <a:rPr lang="en-US" altLang="zh-CN" sz="2400" dirty="0">
                <a:latin typeface="+mn-ea"/>
              </a:rPr>
              <a:t>: </a:t>
            </a:r>
            <a:r>
              <a:rPr lang="zh-CN" altLang="en-US" sz="2400" dirty="0">
                <a:latin typeface="+mn-ea"/>
              </a:rPr>
              <a:t>多条指令并行执行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提高</a:t>
            </a:r>
            <a:r>
              <a:rPr lang="en-US" altLang="zh-CN" sz="2400" dirty="0">
                <a:latin typeface="+mn-ea"/>
              </a:rPr>
              <a:t>ILP</a:t>
            </a:r>
            <a:r>
              <a:rPr lang="zh-CN" altLang="en-US" sz="2400" dirty="0">
                <a:latin typeface="+mn-ea"/>
              </a:rPr>
              <a:t>方法</a:t>
            </a: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）更深的流水线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</a:rPr>
              <a:t>每级完成更少的工作</a:t>
            </a:r>
            <a:r>
              <a:rPr lang="en-US" altLang="zh-CN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更短的时钟周期</a:t>
            </a:r>
            <a:endParaRPr lang="en-US" altLang="zh-CN" dirty="0">
              <a:latin typeface="+mn-ea"/>
              <a:ea typeface="+mn-ea"/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）多发射</a:t>
            </a:r>
            <a:endParaRPr lang="en-US" altLang="zh-CN" sz="2400" dirty="0">
              <a:latin typeface="+mn-ea"/>
              <a:ea typeface="+mn-ea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复制多个流水线级</a:t>
            </a:r>
            <a:r>
              <a:rPr lang="en-US" altLang="zh-CN" dirty="0">
                <a:latin typeface="+mn-ea"/>
                <a:ea typeface="+mn-ea"/>
                <a:sym typeface="Symbol" panose="05050102010706020507" pitchFamily="18" charset="2"/>
              </a:rPr>
              <a:t>  </a:t>
            </a:r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多条流水线</a:t>
            </a:r>
            <a:endParaRPr lang="en-US" altLang="zh-CN" dirty="0">
              <a:latin typeface="+mn-ea"/>
              <a:ea typeface="+mn-ea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每个时钟周期启动多条指令</a:t>
            </a:r>
            <a:endParaRPr lang="en-US" altLang="zh-CN" dirty="0">
              <a:latin typeface="+mn-ea"/>
              <a:ea typeface="+mn-ea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+mn-ea"/>
                <a:ea typeface="+mn-ea"/>
                <a:sym typeface="Symbol" panose="05050102010706020507" pitchFamily="18" charset="2"/>
              </a:rPr>
              <a:t>CPI &lt; 1, </a:t>
            </a:r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因此使用</a:t>
            </a:r>
            <a:r>
              <a:rPr lang="en-US" altLang="zh-CN" dirty="0">
                <a:latin typeface="+mn-ea"/>
                <a:ea typeface="+mn-ea"/>
                <a:sym typeface="Symbol" panose="05050102010706020507" pitchFamily="18" charset="2"/>
              </a:rPr>
              <a:t>IPC</a:t>
            </a:r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+mn-ea"/>
                <a:ea typeface="+mn-ea"/>
                <a:sym typeface="Symbol" panose="05050102010706020507" pitchFamily="18" charset="2"/>
              </a:rPr>
              <a:t>(Instructions Per Cycle )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例如</a:t>
            </a:r>
            <a:r>
              <a:rPr lang="en-US" altLang="zh-CN" dirty="0">
                <a:latin typeface="+mn-ea"/>
                <a:ea typeface="+mn-ea"/>
                <a:sym typeface="Symbol" panose="05050102010706020507" pitchFamily="18" charset="2"/>
              </a:rPr>
              <a:t>, 4GHz 4-</a:t>
            </a:r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发射</a:t>
            </a:r>
            <a:endParaRPr lang="en-US" altLang="zh-CN" dirty="0">
              <a:latin typeface="+mn-ea"/>
              <a:ea typeface="+mn-ea"/>
              <a:sym typeface="Symbol" panose="05050102010706020507" pitchFamily="18" charset="2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16Billion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IPS, 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峰值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 CPI = 0.25, 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峰值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 IPC = 4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实际应用中数据依赖关系制约了多发射的</a:t>
            </a:r>
            <a:r>
              <a:rPr lang="en-US" altLang="zh-CN" dirty="0">
                <a:latin typeface="+mn-ea"/>
                <a:ea typeface="+mn-ea"/>
                <a:sym typeface="Symbol" panose="05050102010706020507" pitchFamily="18" charset="2"/>
              </a:rPr>
              <a:t>CPI</a:t>
            </a:r>
          </a:p>
        </p:txBody>
      </p:sp>
      <p:sp>
        <p:nvSpPr>
          <p:cNvPr id="223237" name="Text Box 4"/>
          <p:cNvSpPr txBox="1">
            <a:spLocks noChangeArrowheads="1"/>
          </p:cNvSpPr>
          <p:nvPr/>
        </p:nvSpPr>
        <p:spPr bwMode="auto">
          <a:xfrm rot="5400000">
            <a:off x="7181850" y="1593850"/>
            <a:ext cx="35575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§4.10 </a:t>
            </a:r>
            <a:r>
              <a:rPr lang="en-AU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Parallelism via Instructions</a:t>
            </a:r>
            <a:endParaRPr lang="en-US" altLang="zh-CN" sz="1800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CF35D5-C694-4704-9E4D-1078AE25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86" y="3789040"/>
            <a:ext cx="3155117" cy="1569660"/>
          </a:xfrm>
        </p:spPr>
        <p:txBody>
          <a:bodyPr/>
          <a:lstStyle/>
          <a:p>
            <a:r>
              <a:rPr lang="zh-CN" altLang="en-US" sz="2400" dirty="0"/>
              <a:t>上次课回顾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MIPS</a:t>
            </a:r>
            <a:r>
              <a:rPr lang="zh-CN" altLang="en-US" sz="2400" dirty="0"/>
              <a:t>子集实现的设计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1.0</a:t>
            </a:r>
            <a:r>
              <a:rPr lang="zh-CN" altLang="en-US" sz="2400" dirty="0"/>
              <a:t>版：抽象视图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2.0</a:t>
            </a:r>
            <a:r>
              <a:rPr lang="zh-CN" altLang="en-US" sz="2400" dirty="0"/>
              <a:t>版：基本实现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FD9D8C8-3CD3-46BF-9CEE-A62A137AC9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16</a:t>
            </a:fld>
            <a:endParaRPr lang="en-AU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1C48A9C-93CB-46C4-83F7-B25CF00D7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16" y="0"/>
            <a:ext cx="3456384" cy="48156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E953405-A2A6-464A-A586-4B1C6B291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" y="11584"/>
            <a:ext cx="5856932" cy="3789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051FC17-44D1-47C8-A605-53B7800FC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818415"/>
            <a:ext cx="5580112" cy="396067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B87F557-F5F8-483C-86F5-5A2A90E7CC65}"/>
              </a:ext>
            </a:extLst>
          </p:cNvPr>
          <p:cNvSpPr/>
          <p:nvPr/>
        </p:nvSpPr>
        <p:spPr>
          <a:xfrm>
            <a:off x="1115616" y="5401594"/>
            <a:ext cx="2268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√ </a:t>
            </a:r>
            <a:r>
              <a:rPr lang="zh-CN" altLang="en-US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复选器</a:t>
            </a:r>
            <a:r>
              <a:rPr lang="en-US" altLang="zh-CN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altLang="zh-CN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zh-CN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√ </a:t>
            </a:r>
            <a:r>
              <a:rPr lang="zh-CN" altLang="en-US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控制器</a:t>
            </a:r>
            <a:r>
              <a:rPr lang="en-US" altLang="zh-CN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altLang="zh-CN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zh-CN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√ </a:t>
            </a:r>
            <a:r>
              <a:rPr lang="zh-CN" altLang="en-US" sz="2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控制信号</a:t>
            </a:r>
          </a:p>
        </p:txBody>
      </p:sp>
    </p:spTree>
    <p:extLst>
      <p:ext uri="{BB962C8B-B14F-4D97-AF65-F5344CB8AC3E}">
        <p14:creationId xmlns:p14="http://schemas.microsoft.com/office/powerpoint/2010/main" val="67711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5B72320-9726-415F-AD7F-D4B16D2A09F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160</a:t>
            </a:fld>
            <a:endParaRPr lang="en-AU" altLang="zh-CN" sz="1400" dirty="0"/>
          </a:p>
        </p:txBody>
      </p:sp>
      <p:sp>
        <p:nvSpPr>
          <p:cNvPr id="22528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32656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多发射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静态多发射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编译器对指令划分成可同时发射的指令组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将它们组合成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发射槽</a:t>
            </a:r>
            <a:r>
              <a:rPr lang="en-US" altLang="zh-CN" sz="2400" dirty="0">
                <a:latin typeface="+mn-ea"/>
                <a:ea typeface="+mn-ea"/>
              </a:rPr>
              <a:t> “issue slots”</a:t>
            </a: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编译器需要检测和避免冒险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动态多发射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en-US" altLang="zh-CN" sz="2400" dirty="0">
                <a:latin typeface="+mn-ea"/>
                <a:ea typeface="+mn-ea"/>
              </a:rPr>
              <a:t>CPU</a:t>
            </a:r>
            <a:r>
              <a:rPr lang="zh-CN" altLang="en-US" sz="2400" dirty="0">
                <a:latin typeface="+mn-ea"/>
                <a:ea typeface="+mn-ea"/>
              </a:rPr>
              <a:t>检查指令流，选择可在同一周期发射的指令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编译器可以通过重新排列指令起到协助作用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en-US" altLang="zh-CN" sz="2400" dirty="0">
                <a:latin typeface="+mn-ea"/>
                <a:ea typeface="+mn-ea"/>
              </a:rPr>
              <a:t>CPU </a:t>
            </a:r>
            <a:r>
              <a:rPr lang="zh-CN" altLang="en-US" sz="2400" dirty="0">
                <a:latin typeface="+mn-ea"/>
                <a:ea typeface="+mn-ea"/>
              </a:rPr>
              <a:t>在运行时解决冒险问题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共性问题：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/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>
                <a:latin typeface="+mn-ea"/>
                <a:ea typeface="+mn-ea"/>
              </a:rPr>
              <a:t>）那些指令可以一起发射</a:t>
            </a:r>
            <a:endParaRPr lang="en-US" altLang="zh-CN" dirty="0">
              <a:latin typeface="+mn-ea"/>
              <a:ea typeface="+mn-ea"/>
            </a:endParaRPr>
          </a:p>
          <a:p>
            <a:pPr lvl="2" eaLnBrk="1" hangingPunct="1"/>
            <a:r>
              <a:rPr lang="en-US" altLang="zh-CN" dirty="0">
                <a:latin typeface="+mn-ea"/>
                <a:ea typeface="+mn-ea"/>
              </a:rPr>
              <a:t>2</a:t>
            </a:r>
            <a:r>
              <a:rPr lang="zh-CN" altLang="en-US" dirty="0">
                <a:latin typeface="+mn-ea"/>
                <a:ea typeface="+mn-ea"/>
              </a:rPr>
              <a:t>）数据冒险和控制冒险的处理</a:t>
            </a:r>
            <a:endParaRPr lang="en-AU" altLang="zh-CN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C32C322-558E-4E27-B8C3-6B41940BB01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161</a:t>
            </a:fld>
            <a:endParaRPr lang="en-AU" altLang="zh-CN" sz="1400"/>
          </a:p>
        </p:txBody>
      </p:sp>
      <p:sp>
        <p:nvSpPr>
          <p:cNvPr id="22733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2327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推测</a:t>
            </a:r>
            <a:r>
              <a:rPr lang="en-US" altLang="zh-CN" sz="3200" dirty="0">
                <a:ea typeface="宋体" panose="02010600030101010101" pitchFamily="2" charset="-122"/>
              </a:rPr>
              <a:t>(Speculation)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270875" cy="2592288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编译器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处理器</a:t>
            </a:r>
            <a:r>
              <a:rPr lang="en-US" altLang="zh-CN" sz="2400" dirty="0">
                <a:latin typeface="+mn-ea"/>
              </a:rPr>
              <a:t>“</a:t>
            </a:r>
            <a:r>
              <a:rPr lang="zh-CN" altLang="en-US" sz="2400" dirty="0">
                <a:latin typeface="+mn-ea"/>
              </a:rPr>
              <a:t>猜测（</a:t>
            </a:r>
            <a:r>
              <a:rPr lang="en-US" altLang="zh-CN" sz="2400" dirty="0">
                <a:latin typeface="+mn-ea"/>
              </a:rPr>
              <a:t>Guess</a:t>
            </a:r>
            <a:r>
              <a:rPr lang="zh-CN" altLang="en-US" sz="2400" dirty="0">
                <a:latin typeface="+mn-ea"/>
              </a:rPr>
              <a:t>）</a:t>
            </a:r>
            <a:r>
              <a:rPr lang="en-US" altLang="zh-CN" sz="2400" dirty="0">
                <a:latin typeface="+mn-ea"/>
              </a:rPr>
              <a:t>”</a:t>
            </a:r>
            <a:r>
              <a:rPr lang="zh-CN" altLang="en-US" sz="2400" dirty="0">
                <a:latin typeface="+mn-ea"/>
              </a:rPr>
              <a:t>指令结果，使得依赖于被推测指令结果的其他指令可以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尽快启动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检查猜测结果是否正确 （任何推测必备）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</a:rPr>
              <a:t>正确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继续完成</a:t>
            </a:r>
            <a:endParaRPr lang="en-US" altLang="zh-CN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</a:rPr>
              <a:t>不正确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撤销已进行的操作，并执行正确的操作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9552" y="4093749"/>
            <a:ext cx="3761544" cy="17874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zh-CN" altLang="en-US" sz="2400" kern="0" dirty="0">
                <a:latin typeface="+mn-ea"/>
              </a:rPr>
              <a:t>例</a:t>
            </a:r>
            <a:r>
              <a:rPr lang="en-US" altLang="zh-CN" sz="2400" kern="0" dirty="0">
                <a:latin typeface="+mn-ea"/>
              </a:rPr>
              <a:t>1</a:t>
            </a:r>
          </a:p>
          <a:p>
            <a:pPr lvl="1" eaLnBrk="1" hangingPunct="1"/>
            <a:r>
              <a:rPr lang="zh-CN" altLang="en-US" sz="2400" kern="0" dirty="0">
                <a:latin typeface="+mn-ea"/>
              </a:rPr>
              <a:t>推测分支结果</a:t>
            </a:r>
            <a:endParaRPr lang="en-US" altLang="zh-CN" sz="2400" kern="0" dirty="0">
              <a:latin typeface="+mn-ea"/>
            </a:endParaRPr>
          </a:p>
          <a:p>
            <a:pPr lvl="1" eaLnBrk="1" hangingPunct="1"/>
            <a:r>
              <a:rPr lang="zh-CN" altLang="en-US" sz="2400" kern="0" dirty="0">
                <a:latin typeface="+mn-ea"/>
              </a:rPr>
              <a:t>如果错误，撤销操作（回卷，</a:t>
            </a:r>
            <a:r>
              <a:rPr lang="en-US" altLang="zh-CN" sz="2400" kern="0" dirty="0">
                <a:latin typeface="+mn-ea"/>
              </a:rPr>
              <a:t>roll back</a:t>
            </a:r>
            <a:r>
              <a:rPr lang="zh-CN" altLang="en-US" sz="2400" kern="0" dirty="0">
                <a:latin typeface="+mn-ea"/>
              </a:rPr>
              <a:t>）</a:t>
            </a:r>
            <a:endParaRPr lang="en-US" altLang="zh-CN" sz="2400" kern="0" dirty="0"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69953" y="3645024"/>
            <a:ext cx="4444597" cy="2736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zh-CN" altLang="en-US" sz="2400" kern="0" dirty="0">
                <a:latin typeface="+mn-ea"/>
              </a:rPr>
              <a:t>例</a:t>
            </a:r>
            <a:r>
              <a:rPr lang="en-US" altLang="zh-CN" sz="2400" kern="0" dirty="0">
                <a:latin typeface="+mn-ea"/>
              </a:rPr>
              <a:t>2</a:t>
            </a:r>
          </a:p>
          <a:p>
            <a:pPr lvl="1" eaLnBrk="1" hangingPunct="1"/>
            <a:r>
              <a:rPr lang="zh-CN" altLang="en-US" sz="2400" kern="0" dirty="0">
                <a:latin typeface="+mn-ea"/>
                <a:ea typeface="+mn-ea"/>
              </a:rPr>
              <a:t>指令序列</a:t>
            </a:r>
            <a:endParaRPr lang="en-US" altLang="zh-CN" sz="2400" kern="0" dirty="0">
              <a:latin typeface="+mn-ea"/>
              <a:ea typeface="+mn-ea"/>
            </a:endParaRPr>
          </a:p>
          <a:p>
            <a:pPr marL="457200" lvl="1" indent="0" eaLnBrk="1" hangingPunct="1">
              <a:buFont typeface="Wingdings" panose="05000000000000000000" pitchFamily="2" charset="2"/>
              <a:buNone/>
            </a:pPr>
            <a:r>
              <a:rPr lang="en-US" altLang="zh-CN" sz="2400" kern="0" dirty="0">
                <a:latin typeface="+mn-ea"/>
                <a:ea typeface="+mn-ea"/>
              </a:rPr>
              <a:t>	</a:t>
            </a:r>
            <a:r>
              <a:rPr lang="en-US" altLang="zh-CN" sz="2400" kern="0" dirty="0" err="1">
                <a:latin typeface="+mn-ea"/>
                <a:ea typeface="+mn-ea"/>
              </a:rPr>
              <a:t>sw</a:t>
            </a:r>
            <a:r>
              <a:rPr lang="en-US" altLang="zh-CN" sz="2400" kern="0" dirty="0">
                <a:latin typeface="+mn-ea"/>
                <a:ea typeface="+mn-ea"/>
              </a:rPr>
              <a:t> 12, 0($s1)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</a:pPr>
            <a:r>
              <a:rPr lang="en-US" altLang="zh-CN" sz="2400" kern="0" dirty="0">
                <a:latin typeface="+mn-ea"/>
                <a:ea typeface="+mn-ea"/>
              </a:rPr>
              <a:t>     </a:t>
            </a:r>
            <a:r>
              <a:rPr lang="en-US" altLang="zh-CN" sz="2400" kern="0" dirty="0" err="1">
                <a:latin typeface="+mn-ea"/>
                <a:ea typeface="+mn-ea"/>
              </a:rPr>
              <a:t>ld</a:t>
            </a:r>
            <a:r>
              <a:rPr lang="en-US" altLang="zh-CN" sz="2400" kern="0" dirty="0">
                <a:latin typeface="+mn-ea"/>
                <a:ea typeface="+mn-ea"/>
              </a:rPr>
              <a:t>   $t0,0($s1)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</a:pPr>
            <a:r>
              <a:rPr lang="zh-CN" altLang="en-US" sz="2400" kern="0" dirty="0">
                <a:latin typeface="+mn-ea"/>
              </a:rPr>
              <a:t>推测：</a:t>
            </a:r>
            <a:endParaRPr lang="en-US" altLang="zh-CN" sz="2400" kern="0" dirty="0">
              <a:latin typeface="+mn-ea"/>
            </a:endParaRPr>
          </a:p>
          <a:p>
            <a:pPr marL="457200" lvl="1" indent="0" eaLnBrk="1" hangingPunct="1">
              <a:buFont typeface="Wingdings" panose="05000000000000000000" pitchFamily="2" charset="2"/>
              <a:buNone/>
            </a:pPr>
            <a:r>
              <a:rPr lang="zh-CN" altLang="en-US" sz="2400" kern="0" dirty="0">
                <a:latin typeface="+mn-ea"/>
              </a:rPr>
              <a:t>两条指令访问不同存储地址</a:t>
            </a:r>
            <a:endParaRPr lang="en-AU" altLang="zh-CN" sz="2400" kern="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E94B979-8F60-4D7E-8098-7C2C578AF46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162</a:t>
            </a:fld>
            <a:endParaRPr lang="en-AU" altLang="zh-CN" sz="1400"/>
          </a:p>
        </p:txBody>
      </p:sp>
      <p:sp>
        <p:nvSpPr>
          <p:cNvPr id="2293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软件</a:t>
            </a:r>
            <a:r>
              <a:rPr lang="en-US" altLang="zh-CN" sz="4000" dirty="0">
                <a:ea typeface="宋体" panose="02010600030101010101" pitchFamily="2" charset="-122"/>
              </a:rPr>
              <a:t>/</a:t>
            </a:r>
            <a:r>
              <a:rPr lang="zh-CN" altLang="en-US" sz="4000" dirty="0">
                <a:ea typeface="宋体" panose="02010600030101010101" pitchFamily="2" charset="-122"/>
              </a:rPr>
              <a:t>硬件</a:t>
            </a:r>
            <a:r>
              <a:rPr lang="en-US" altLang="zh-CN" sz="4000" dirty="0">
                <a:ea typeface="宋体" panose="02010600030101010101" pitchFamily="2" charset="-122"/>
              </a:rPr>
              <a:t> </a:t>
            </a:r>
            <a:r>
              <a:rPr lang="zh-CN" altLang="en-US" sz="4000" dirty="0">
                <a:ea typeface="宋体" panose="02010600030101010101" pitchFamily="2" charset="-122"/>
              </a:rPr>
              <a:t>推测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8059" y="1125538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编译器对执行进行重新排序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如将</a:t>
            </a:r>
            <a:r>
              <a:rPr lang="en-US" altLang="zh-CN" sz="2400" dirty="0" err="1">
                <a:latin typeface="+mn-ea"/>
                <a:ea typeface="+mn-ea"/>
              </a:rPr>
              <a:t>ld</a:t>
            </a:r>
            <a:r>
              <a:rPr lang="zh-CN" altLang="en-US" sz="2400" dirty="0">
                <a:latin typeface="+mn-ea"/>
                <a:ea typeface="+mn-ea"/>
              </a:rPr>
              <a:t>移到分支指令之前，或</a:t>
            </a:r>
            <a:r>
              <a:rPr lang="en-US" altLang="zh-CN" sz="2400" dirty="0" err="1">
                <a:latin typeface="+mn-ea"/>
                <a:ea typeface="+mn-ea"/>
              </a:rPr>
              <a:t>ld</a:t>
            </a:r>
            <a:r>
              <a:rPr lang="zh-CN" altLang="en-US" sz="2400" dirty="0">
                <a:latin typeface="+mn-ea"/>
                <a:ea typeface="+mn-ea"/>
              </a:rPr>
              <a:t>提前到</a:t>
            </a:r>
            <a:r>
              <a:rPr lang="en-US" altLang="zh-CN" sz="2400" dirty="0" err="1">
                <a:latin typeface="+mn-ea"/>
                <a:ea typeface="+mn-ea"/>
              </a:rPr>
              <a:t>sw</a:t>
            </a:r>
            <a:r>
              <a:rPr lang="zh-CN" altLang="en-US" sz="2400" dirty="0">
                <a:latin typeface="+mn-ea"/>
                <a:ea typeface="+mn-ea"/>
              </a:rPr>
              <a:t>之前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必须包含 “检修”指令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</a:rPr>
              <a:t>推测不正确时取消运行结果</a:t>
            </a:r>
            <a:endParaRPr lang="en-US" altLang="zh-CN" dirty="0">
              <a:latin typeface="+mn-ea"/>
              <a:ea typeface="+mn-ea"/>
            </a:endParaRPr>
          </a:p>
          <a:p>
            <a:pPr lvl="2" eaLnBrk="1" hangingPunct="1"/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硬件也可超前执行指令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在确定结果要生效之前缓存这些指令的结果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推测错误则丢弃缓冲结果</a:t>
            </a:r>
            <a:endParaRPr lang="en-AU" altLang="zh-CN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486658B-33AE-41E0-B6B4-C20E5277E3C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163</a:t>
            </a:fld>
            <a:endParaRPr lang="en-AU" altLang="zh-CN" sz="1400"/>
          </a:p>
        </p:txBody>
      </p:sp>
      <p:sp>
        <p:nvSpPr>
          <p:cNvPr id="231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推测与异常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推测中发生的异常怎么办？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例如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推测将</a:t>
            </a:r>
            <a:r>
              <a:rPr lang="en-US" altLang="zh-CN" sz="2400" dirty="0" err="1">
                <a:latin typeface="+mn-ea"/>
                <a:ea typeface="+mn-ea"/>
              </a:rPr>
              <a:t>ld</a:t>
            </a:r>
            <a:r>
              <a:rPr lang="zh-CN" altLang="en-US" sz="2400" dirty="0">
                <a:latin typeface="+mn-ea"/>
                <a:ea typeface="+mn-ea"/>
              </a:rPr>
              <a:t>指令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的执行提前空指针检查之前</a:t>
            </a:r>
            <a:endParaRPr lang="en-US" altLang="zh-CN" sz="2400" dirty="0">
              <a:latin typeface="+mn-ea"/>
              <a:ea typeface="+mn-ea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静态推测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支持</a:t>
            </a:r>
            <a:r>
              <a:rPr lang="en-US" altLang="zh-CN" sz="2400" dirty="0">
                <a:latin typeface="+mn-ea"/>
                <a:ea typeface="+mn-ea"/>
              </a:rPr>
              <a:t>ISA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延迟异常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动态推测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缓存异常至指令完成</a:t>
            </a:r>
            <a:r>
              <a:rPr lang="en-US" altLang="zh-CN" sz="2400" dirty="0">
                <a:latin typeface="+mn-ea"/>
                <a:ea typeface="+mn-ea"/>
              </a:rPr>
              <a:t> (</a:t>
            </a:r>
            <a:r>
              <a:rPr lang="zh-CN" altLang="en-US" sz="2400" dirty="0">
                <a:latin typeface="+mn-ea"/>
                <a:ea typeface="+mn-ea"/>
              </a:rPr>
              <a:t>也可能不需要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endParaRPr lang="en-AU" altLang="zh-CN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F86867-AF41-4BD4-A8EA-155702E5D8B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164</a:t>
            </a:fld>
            <a:endParaRPr lang="en-AU" altLang="zh-CN" sz="1400"/>
          </a:p>
        </p:txBody>
      </p:sp>
      <p:sp>
        <p:nvSpPr>
          <p:cNvPr id="233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静态多发射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编译器将执行组合成发射包</a:t>
            </a:r>
            <a:r>
              <a:rPr lang="en-US" altLang="zh-CN" dirty="0">
                <a:ea typeface="宋体" panose="02010600030101010101" pitchFamily="2" charset="-122"/>
              </a:rPr>
              <a:t> “issue packets”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可在同一时钟周期发射的指令集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取决于所需要的流水线资源（不能引起冲突）</a:t>
            </a:r>
            <a:endParaRPr lang="en-US" altLang="zh-CN" dirty="0">
              <a:ea typeface="宋体" panose="02010600030101010101" pitchFamily="2" charset="-122"/>
            </a:endParaRPr>
          </a:p>
          <a:p>
            <a:pPr marL="457200" lvl="1" indent="0" eaLnBrk="1" hangingPunct="1"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将发射包想象成一个非常长的指令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指定多个可同时执行的操作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 </a:t>
            </a:r>
            <a:r>
              <a:rPr lang="zh-CN" altLang="en-US" dirty="0">
                <a:ea typeface="宋体" panose="02010600030101010101" pitchFamily="2" charset="-122"/>
                <a:sym typeface="Symbol" panose="05050102010706020507" pitchFamily="18" charset="2"/>
              </a:rPr>
              <a:t>“超常指令字”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dirty="0">
                <a:ea typeface="宋体" panose="02010600030101010101" pitchFamily="2" charset="-122"/>
              </a:rPr>
              <a:t>VLIW)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3724888-4881-461E-B9BD-62CD0A86E0E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165</a:t>
            </a:fld>
            <a:endParaRPr lang="en-AU" altLang="zh-CN" sz="1400"/>
          </a:p>
        </p:txBody>
      </p:sp>
      <p:sp>
        <p:nvSpPr>
          <p:cNvPr id="2355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静态多发射的调度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编译器负责消除部分或全部的冒险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将指令重新排列成发射包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发射包内部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不存在</a:t>
            </a:r>
            <a:r>
              <a:rPr lang="zh-CN" altLang="en-US" dirty="0">
                <a:ea typeface="宋体" panose="02010600030101010101" pitchFamily="2" charset="-122"/>
              </a:rPr>
              <a:t>数据依赖关系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发射包之间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可存在</a:t>
            </a:r>
            <a:r>
              <a:rPr lang="zh-CN" altLang="en-US" dirty="0">
                <a:ea typeface="宋体" panose="02010600030101010101" pitchFamily="2" charset="-122"/>
              </a:rPr>
              <a:t>数据依赖关系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不同</a:t>
            </a:r>
            <a:r>
              <a:rPr lang="en-US" altLang="zh-CN" dirty="0">
                <a:ea typeface="宋体" panose="02010600030101010101" pitchFamily="2" charset="-122"/>
              </a:rPr>
              <a:t>ISA</a:t>
            </a:r>
            <a:r>
              <a:rPr lang="zh-CN" altLang="en-US" dirty="0">
                <a:ea typeface="宋体" panose="02010600030101010101" pitchFamily="2" charset="-122"/>
              </a:rPr>
              <a:t>之间存在差异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  <a:r>
              <a:rPr lang="zh-CN" altLang="en-US" dirty="0">
                <a:ea typeface="宋体" panose="02010600030101010101" pitchFamily="2" charset="-122"/>
              </a:rPr>
              <a:t>编译器必须知道</a:t>
            </a:r>
            <a:r>
              <a:rPr lang="en-US" altLang="zh-CN" dirty="0">
                <a:ea typeface="宋体" panose="02010600030101010101" pitchFamily="2" charset="-122"/>
              </a:rPr>
              <a:t>!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必要时填充</a:t>
            </a:r>
            <a:r>
              <a:rPr lang="en-US" altLang="zh-CN" dirty="0" err="1">
                <a:ea typeface="宋体" panose="02010600030101010101" pitchFamily="2" charset="-122"/>
              </a:rPr>
              <a:t>nop</a:t>
            </a:r>
            <a:r>
              <a:rPr lang="zh-CN" altLang="en-US" dirty="0">
                <a:ea typeface="宋体" panose="02010600030101010101" pitchFamily="2" charset="-122"/>
              </a:rPr>
              <a:t>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C19321F-224E-48DD-9EEB-B7CFEC5008C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166</a:t>
            </a:fld>
            <a:endParaRPr lang="en-AU" altLang="zh-CN" sz="1400"/>
          </a:p>
        </p:txBody>
      </p:sp>
      <p:sp>
        <p:nvSpPr>
          <p:cNvPr id="237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MIPS </a:t>
            </a:r>
            <a:r>
              <a:rPr lang="zh-CN" altLang="en-US" dirty="0">
                <a:ea typeface="宋体" panose="02010600030101010101" pitchFamily="2" charset="-122"/>
              </a:rPr>
              <a:t>静态双发射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双发射包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条</a:t>
            </a:r>
            <a:r>
              <a:rPr lang="en-US" altLang="zh-CN" sz="2400" dirty="0">
                <a:ea typeface="宋体" panose="02010600030101010101" pitchFamily="2" charset="-122"/>
              </a:rPr>
              <a:t>ALU/branch </a:t>
            </a:r>
            <a:r>
              <a:rPr lang="zh-CN" altLang="en-US" sz="2400" dirty="0">
                <a:ea typeface="宋体" panose="02010600030101010101" pitchFamily="2" charset="-122"/>
              </a:rPr>
              <a:t>指令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条</a:t>
            </a:r>
            <a:r>
              <a:rPr lang="en-US" altLang="zh-CN" sz="2400" dirty="0">
                <a:ea typeface="宋体" panose="02010600030101010101" pitchFamily="2" charset="-122"/>
              </a:rPr>
              <a:t>load/store </a:t>
            </a:r>
            <a:r>
              <a:rPr lang="zh-CN" altLang="en-US" sz="2400" dirty="0">
                <a:ea typeface="宋体" panose="02010600030101010101" pitchFamily="2" charset="-122"/>
              </a:rPr>
              <a:t>指令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64-bit </a:t>
            </a:r>
            <a:r>
              <a:rPr lang="zh-CN" altLang="en-US" sz="2400" dirty="0">
                <a:ea typeface="宋体" panose="02010600030101010101" pitchFamily="2" charset="-122"/>
              </a:rPr>
              <a:t>对齐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>
                <a:ea typeface="宋体" panose="02010600030101010101" pitchFamily="2" charset="-122"/>
              </a:rPr>
              <a:t>ALU/branch, </a:t>
            </a:r>
            <a:r>
              <a:rPr lang="zh-CN" altLang="en-US" sz="2000" dirty="0">
                <a:ea typeface="宋体" panose="02010600030101010101" pitchFamily="2" charset="-122"/>
              </a:rPr>
              <a:t>然后</a:t>
            </a:r>
            <a:r>
              <a:rPr lang="en-US" altLang="zh-CN" sz="2000" dirty="0" err="1">
                <a:ea typeface="宋体" panose="02010600030101010101" pitchFamily="2" charset="-122"/>
              </a:rPr>
              <a:t>ld</a:t>
            </a:r>
            <a:r>
              <a:rPr lang="en-US" altLang="zh-CN" sz="2000" dirty="0"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ea typeface="宋体" panose="02010600030101010101" pitchFamily="2" charset="-122"/>
              </a:rPr>
              <a:t>sw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如果没有成对的两条指令，则用</a:t>
            </a:r>
            <a:r>
              <a:rPr lang="en-US" altLang="zh-CN" sz="2000" dirty="0" err="1">
                <a:ea typeface="宋体" panose="02010600030101010101" pitchFamily="2" charset="-122"/>
              </a:rPr>
              <a:t>nop</a:t>
            </a:r>
            <a:r>
              <a:rPr lang="zh-CN" altLang="en-US" sz="2000" dirty="0">
                <a:ea typeface="宋体" panose="02010600030101010101" pitchFamily="2" charset="-122"/>
              </a:rPr>
              <a:t>填充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46304"/>
              </p:ext>
            </p:extLst>
          </p:nvPr>
        </p:nvGraphicFramePr>
        <p:xfrm>
          <a:off x="1258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7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指令地址</a:t>
                      </a:r>
                      <a:endParaRPr kumimoji="0" lang="en-AU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指令类型</a:t>
                      </a:r>
                      <a:endParaRPr kumimoji="0" lang="en-AU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流水线阶段</a:t>
                      </a:r>
                      <a:endParaRPr kumimoji="0" lang="en-AU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+ 4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+ 8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+ 12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+ 16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+ 20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AE9D302-739B-4DED-9D81-A1751F486A9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167</a:t>
            </a:fld>
            <a:endParaRPr lang="en-AU" altLang="zh-CN" sz="1400"/>
          </a:p>
        </p:txBody>
      </p:sp>
      <p:pic>
        <p:nvPicPr>
          <p:cNvPr id="239619" name="Picture 5" descr="f04-6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双发射的</a:t>
            </a:r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流水线图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6444208" y="3501008"/>
            <a:ext cx="432048" cy="8640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179640" y="3781595"/>
            <a:ext cx="432048" cy="72752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08276" y="3645024"/>
            <a:ext cx="583804" cy="21230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7D92892-80C1-4AC6-9AC7-1ABC476F007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168</a:t>
            </a:fld>
            <a:endParaRPr lang="en-AU" altLang="zh-CN" sz="1400"/>
          </a:p>
        </p:txBody>
      </p:sp>
      <p:sp>
        <p:nvSpPr>
          <p:cNvPr id="2416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双发射</a:t>
            </a:r>
            <a:r>
              <a:rPr lang="en-US" altLang="zh-CN" sz="4000" dirty="0">
                <a:ea typeface="宋体" panose="02010600030101010101" pitchFamily="2" charset="-122"/>
              </a:rPr>
              <a:t>MIPS</a:t>
            </a:r>
            <a:r>
              <a:rPr lang="zh-CN" altLang="en-US" sz="4000" dirty="0">
                <a:ea typeface="宋体" panose="02010600030101010101" pitchFamily="2" charset="-122"/>
              </a:rPr>
              <a:t>中的冒险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更多指令在并发执行（更多的冒险机会）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EX</a:t>
            </a:r>
            <a:r>
              <a:rPr lang="zh-CN" altLang="en-US" sz="2800" dirty="0">
                <a:ea typeface="宋体" panose="02010600030101010101" pitchFamily="2" charset="-122"/>
              </a:rPr>
              <a:t>数据冒险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单发射流水中，使用前推来避免阻塞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现在</a:t>
            </a:r>
            <a:r>
              <a:rPr lang="en-US" altLang="zh-CN" sz="2400" dirty="0" err="1">
                <a:ea typeface="宋体" panose="02010600030101010101" pitchFamily="2" charset="-122"/>
              </a:rPr>
              <a:t>ld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en-US" altLang="zh-CN" sz="2400" dirty="0" err="1">
                <a:ea typeface="宋体" panose="02010600030101010101" pitchFamily="2" charset="-122"/>
              </a:rPr>
              <a:t>sw</a:t>
            </a:r>
            <a:r>
              <a:rPr lang="zh-CN" altLang="en-US" sz="2400" dirty="0">
                <a:ea typeface="宋体" panose="02010600030101010101" pitchFamily="2" charset="-122"/>
              </a:rPr>
              <a:t>指令不能使用同一个包中的</a:t>
            </a:r>
            <a:r>
              <a:rPr lang="en-US" altLang="zh-CN" sz="2400" dirty="0">
                <a:ea typeface="宋体" panose="02010600030101010101" pitchFamily="2" charset="-122"/>
              </a:rPr>
              <a:t>ALU</a:t>
            </a:r>
            <a:r>
              <a:rPr lang="zh-CN" altLang="en-US" sz="2400" dirty="0">
                <a:ea typeface="宋体" panose="02010600030101010101" pitchFamily="2" charset="-122"/>
              </a:rPr>
              <a:t>的结果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add  </a:t>
            </a:r>
            <a:r>
              <a:rPr lang="en-US" altLang="zh-CN" sz="2000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, $s0, $s1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load $s2, 0(</a:t>
            </a:r>
            <a:r>
              <a:rPr lang="en-US" altLang="zh-CN" sz="2000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分到两个不同的包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相当于一个阻塞周期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取数</a:t>
            </a:r>
            <a:r>
              <a:rPr lang="en-US" altLang="zh-CN" sz="2800" dirty="0">
                <a:ea typeface="宋体" panose="02010600030101010101" pitchFamily="2" charset="-122"/>
              </a:rPr>
              <a:t>-</a:t>
            </a:r>
            <a:r>
              <a:rPr lang="zh-CN" altLang="en-US" sz="2800" dirty="0">
                <a:ea typeface="宋体" panose="02010600030101010101" pitchFamily="2" charset="-122"/>
              </a:rPr>
              <a:t>使用 冒险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仍然是一个周期的使用延迟（</a:t>
            </a:r>
            <a:r>
              <a:rPr lang="en-US" altLang="zh-CN" sz="2400" dirty="0">
                <a:ea typeface="宋体" panose="02010600030101010101" pitchFamily="2" charset="-122"/>
              </a:rPr>
              <a:t>use latency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ea typeface="宋体" panose="02010600030101010101" pitchFamily="2" charset="-122"/>
              </a:rPr>
              <a:t>但是相当于两条指令的损失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需要更加主动的调度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ECB369-A4FB-4A49-A181-17E729F633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169</a:t>
            </a:fld>
            <a:endParaRPr lang="en-AU" altLang="zh-CN" sz="1400"/>
          </a:p>
        </p:txBody>
      </p:sp>
      <p:sp>
        <p:nvSpPr>
          <p:cNvPr id="243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调度的例子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双发射</a:t>
            </a:r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，对以下指令进行调度</a:t>
            </a:r>
            <a:endParaRPr lang="en-AU" altLang="zh-CN" sz="2400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243717" name="Rectangle 4"/>
          <p:cNvSpPr>
            <a:spLocks noChangeArrowheads="1"/>
          </p:cNvSpPr>
          <p:nvPr/>
        </p:nvSpPr>
        <p:spPr bwMode="auto">
          <a:xfrm>
            <a:off x="1258888" y="1989138"/>
            <a:ext cx="73469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Loop: lw  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$t0=array element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addu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$s2    # add scalar in $s2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sw  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store result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addi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$s1,–4      # decrement pointer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bne 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$zero, Loop # branch $s1!=0</a:t>
            </a: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1187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43750" name="Rectangle 37"/>
          <p:cNvSpPr>
            <a:spLocks noChangeArrowheads="1"/>
          </p:cNvSpPr>
          <p:nvPr/>
        </p:nvSpPr>
        <p:spPr bwMode="auto">
          <a:xfrm>
            <a:off x="1182688" y="5661025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IPC = 5/4 = 1.25 (</a:t>
            </a:r>
            <a:r>
              <a:rPr lang="zh-CN" altLang="en-US" dirty="0">
                <a:ea typeface="宋体" panose="02010600030101010101" pitchFamily="2" charset="-122"/>
              </a:rPr>
              <a:t>参考：</a:t>
            </a:r>
            <a:r>
              <a:rPr lang="en-US" altLang="zh-CN" dirty="0">
                <a:ea typeface="宋体" panose="02010600030101010101" pitchFamily="2" charset="-122"/>
              </a:rPr>
              <a:t> peak IPC = 2)</a:t>
            </a:r>
            <a:endParaRPr lang="en-AU" altLang="zh-CN" sz="2000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4.3 </a:t>
            </a:r>
            <a:r>
              <a:rPr lang="zh-CN" altLang="en-US" dirty="0">
                <a:ea typeface="宋体" panose="02010600030101010101" pitchFamily="2" charset="-122"/>
              </a:rPr>
              <a:t>数据通路的建立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数据通路（</a:t>
            </a:r>
            <a:r>
              <a:rPr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Datapath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中处理数据和地址的单元部件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Registers</a:t>
            </a:r>
          </a:p>
          <a:p>
            <a:pPr lvl="2" eaLnBrk="1" hangingPunct="1"/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ALUs</a:t>
            </a:r>
          </a:p>
          <a:p>
            <a:pPr lvl="2" eaLnBrk="1" hangingPunct="1"/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Mux’s </a:t>
            </a:r>
          </a:p>
          <a:p>
            <a:pPr lvl="2" eaLnBrk="1" hangingPunct="1"/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Memories</a:t>
            </a:r>
          </a:p>
          <a:p>
            <a:pPr lvl="2" eaLnBrk="1" hangingPunct="1"/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</a:p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本章将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逐步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建立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MIPS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的数据通路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逐步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完善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概要视图设计（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Refining the overview design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01E3B4C-CF02-408C-AF90-07A8C1FCB5E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170</a:t>
            </a:fld>
            <a:endParaRPr lang="en-AU" altLang="zh-CN" sz="1400" dirty="0"/>
          </a:p>
        </p:txBody>
      </p:sp>
      <p:sp>
        <p:nvSpPr>
          <p:cNvPr id="245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循环展开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通过将循环体复制多份以提供更多的可并行性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减少了循环控制的开销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在不同的迭代中使用不同的寄存器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称为寄存器重命名</a:t>
            </a:r>
            <a:r>
              <a:rPr lang="en-US" altLang="zh-CN" sz="2400" dirty="0">
                <a:latin typeface="+mn-ea"/>
                <a:ea typeface="+mn-ea"/>
              </a:rPr>
              <a:t> “register renaming”</a:t>
            </a:r>
            <a:endParaRPr lang="en-AU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避免循环引起的反相关</a:t>
            </a:r>
            <a:r>
              <a:rPr lang="en-US" altLang="zh-CN" sz="2400" dirty="0">
                <a:latin typeface="+mn-ea"/>
                <a:ea typeface="+mn-ea"/>
              </a:rPr>
              <a:t> “anti-dependencies”</a:t>
            </a:r>
          </a:p>
          <a:p>
            <a:pPr lvl="2" eaLnBrk="1" hangingPunct="1"/>
            <a:r>
              <a:rPr lang="en-US" altLang="zh-CN" dirty="0">
                <a:latin typeface="+mn-ea"/>
                <a:ea typeface="+mn-ea"/>
              </a:rPr>
              <a:t>Store</a:t>
            </a:r>
            <a:r>
              <a:rPr lang="zh-CN" altLang="en-US" dirty="0">
                <a:latin typeface="+mn-ea"/>
                <a:ea typeface="+mn-ea"/>
              </a:rPr>
              <a:t>指令后接</a:t>
            </a:r>
            <a:r>
              <a:rPr lang="en-US" altLang="zh-CN" dirty="0">
                <a:latin typeface="+mn-ea"/>
                <a:ea typeface="+mn-ea"/>
              </a:rPr>
              <a:t> load</a:t>
            </a:r>
            <a:r>
              <a:rPr lang="zh-CN" altLang="en-US" dirty="0">
                <a:latin typeface="+mn-ea"/>
                <a:ea typeface="+mn-ea"/>
              </a:rPr>
              <a:t>（享用相同寄存器）</a:t>
            </a:r>
            <a:endParaRPr lang="en-US" altLang="zh-CN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</a:rPr>
              <a:t>也叫做名字相关</a:t>
            </a:r>
            <a:r>
              <a:rPr lang="en-US" altLang="zh-CN" dirty="0">
                <a:latin typeface="+mn-ea"/>
                <a:ea typeface="+mn-ea"/>
              </a:rPr>
              <a:t> “name dependence”</a:t>
            </a:r>
            <a:r>
              <a:rPr lang="en-US" altLang="zh-CN" dirty="0">
                <a:latin typeface="+mn-ea"/>
                <a:ea typeface="+mn-ea"/>
                <a:cs typeface="Arial" panose="020B0604020202020204" pitchFamily="34" charset="0"/>
              </a:rPr>
              <a:t> </a:t>
            </a:r>
          </a:p>
          <a:p>
            <a:pPr lvl="3" eaLnBrk="1" hangingPunct="1"/>
            <a:r>
              <a:rPr lang="zh-CN" altLang="en-US" sz="2400" dirty="0">
                <a:latin typeface="+mn-ea"/>
                <a:ea typeface="+mn-ea"/>
              </a:rPr>
              <a:t>因为重用寄存器名而引起</a:t>
            </a:r>
            <a:endParaRPr lang="en-US" altLang="zh-CN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E1AF1E-B4E3-472B-82A0-06BFE5E7457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171</a:t>
            </a:fld>
            <a:endParaRPr lang="en-AU" altLang="zh-CN" sz="1400"/>
          </a:p>
        </p:txBody>
      </p:sp>
      <p:sp>
        <p:nvSpPr>
          <p:cNvPr id="247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循环展开的例子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14</a:t>
            </a:r>
            <a:r>
              <a:rPr lang="zh-CN" altLang="en-US" sz="2800" dirty="0">
                <a:ea typeface="宋体" panose="02010600030101010101" pitchFamily="2" charset="-122"/>
              </a:rPr>
              <a:t>条指令</a:t>
            </a:r>
            <a:r>
              <a:rPr lang="en-US" altLang="zh-CN" sz="2800" dirty="0">
                <a:ea typeface="宋体" panose="02010600030101010101" pitchFamily="2" charset="-122"/>
              </a:rPr>
              <a:t>8</a:t>
            </a:r>
            <a:r>
              <a:rPr lang="zh-CN" altLang="en-US" sz="2800" dirty="0">
                <a:ea typeface="宋体" panose="02010600030101010101" pitchFamily="2" charset="-122"/>
              </a:rPr>
              <a:t>个时钟周期，</a:t>
            </a:r>
            <a:r>
              <a:rPr lang="en-US" altLang="zh-CN" sz="2800" dirty="0">
                <a:ea typeface="宋体" panose="02010600030101010101" pitchFamily="2" charset="-122"/>
              </a:rPr>
              <a:t>CPI=0.54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IPC = 14/8 = 1.75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接近</a:t>
            </a:r>
            <a:r>
              <a:rPr lang="en-US" altLang="zh-CN" sz="2400" dirty="0">
                <a:ea typeface="宋体" panose="02010600030101010101" pitchFamily="2" charset="-122"/>
              </a:rPr>
              <a:t>2,</a:t>
            </a:r>
            <a:r>
              <a:rPr lang="zh-CN" altLang="en-US" sz="2400" dirty="0">
                <a:ea typeface="宋体" panose="02010600030101010101" pitchFamily="2" charset="-122"/>
              </a:rPr>
              <a:t> 以增加寄存器使用、增加代码长度为代价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graphicFrame>
        <p:nvGraphicFramePr>
          <p:cNvPr id="503867" name="Group 59"/>
          <p:cNvGraphicFramePr>
            <a:graphicFrameLocks noGrp="1"/>
          </p:cNvGraphicFramePr>
          <p:nvPr/>
        </p:nvGraphicFramePr>
        <p:xfrm>
          <a:off x="1187450" y="1557338"/>
          <a:ext cx="7272338" cy="3017610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$s1,–16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16($s1)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$t4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6E122EF-D182-4E22-8829-E68F26F2FDB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172</a:t>
            </a:fld>
            <a:endParaRPr lang="en-AU" altLang="zh-CN" sz="1400"/>
          </a:p>
        </p:txBody>
      </p:sp>
      <p:sp>
        <p:nvSpPr>
          <p:cNvPr id="249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动态多发射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通常称超标量</a:t>
            </a:r>
            <a:r>
              <a:rPr lang="en-US" altLang="zh-CN" dirty="0">
                <a:ea typeface="宋体" panose="02010600030101010101" pitchFamily="2" charset="-122"/>
              </a:rPr>
              <a:t>“Superscalar” </a:t>
            </a:r>
            <a:r>
              <a:rPr lang="zh-CN" altLang="en-US" dirty="0">
                <a:ea typeface="宋体" panose="02010600030101010101" pitchFamily="2" charset="-122"/>
              </a:rPr>
              <a:t>处理器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确定每周期发射</a:t>
            </a:r>
            <a:r>
              <a:rPr lang="en-US" altLang="zh-CN" dirty="0">
                <a:ea typeface="宋体" panose="02010600030101010101" pitchFamily="2" charset="-122"/>
              </a:rPr>
              <a:t>0, 1, 2, … </a:t>
            </a:r>
            <a:r>
              <a:rPr lang="zh-CN" altLang="en-US" dirty="0">
                <a:ea typeface="宋体" panose="02010600030101010101" pitchFamily="2" charset="-122"/>
              </a:rPr>
              <a:t>条指令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需要避免结构和数据冒险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无需编译器的指令调度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虽然编译器对指令调度往往对性能有帮助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代码的语义有</a:t>
            </a:r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保持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0E98D7B-529D-4D44-B0E9-B4DCF5D6F8E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173</a:t>
            </a:fld>
            <a:endParaRPr lang="en-AU" altLang="zh-CN" sz="1400"/>
          </a:p>
        </p:txBody>
      </p:sp>
      <p:sp>
        <p:nvSpPr>
          <p:cNvPr id="251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动态流水线调度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允许</a:t>
            </a:r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以乱序方式执行，从而避免阻塞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但是将结果提交到寄存器是按指令顺序的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例：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lw    </a:t>
            </a:r>
            <a:r>
              <a:rPr lang="fr-FR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 20($s2)</a:t>
            </a:r>
            <a:b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addu  $t1, </a:t>
            </a:r>
            <a:r>
              <a:rPr lang="fr-FR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 $t2</a:t>
            </a:r>
            <a:b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sub   $s4, $s4, $t3</a:t>
            </a:r>
            <a:b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slti  $t5, $s4, 20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在</a:t>
            </a:r>
            <a:r>
              <a:rPr lang="en-US" altLang="zh-CN" dirty="0" err="1">
                <a:latin typeface="Lucida Console" panose="020B0609040504020204" pitchFamily="49" charset="0"/>
                <a:ea typeface="宋体" panose="02010600030101010101" pitchFamily="2" charset="-122"/>
              </a:rPr>
              <a:t>addu</a:t>
            </a:r>
            <a:r>
              <a:rPr lang="zh-CN" altLang="en-US" dirty="0">
                <a:latin typeface="Lucida Console" panose="020B0609040504020204" pitchFamily="49" charset="0"/>
                <a:ea typeface="宋体" panose="02010600030101010101" pitchFamily="2" charset="-122"/>
              </a:rPr>
              <a:t>等待</a:t>
            </a:r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时，可以提前发射</a:t>
            </a:r>
            <a:r>
              <a:rPr lang="en-US" altLang="zh-CN" dirty="0">
                <a:ea typeface="宋体" panose="02010600030101010101" pitchFamily="2" charset="-122"/>
              </a:rPr>
              <a:t>sub</a:t>
            </a:r>
            <a:r>
              <a:rPr lang="zh-CN" altLang="en-US" dirty="0">
                <a:ea typeface="宋体" panose="02010600030101010101" pitchFamily="2" charset="-122"/>
              </a:rPr>
              <a:t>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656100D-BE52-4653-8456-35AC79DEBB3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174</a:t>
            </a:fld>
            <a:endParaRPr lang="en-AU" altLang="zh-CN" sz="1400"/>
          </a:p>
        </p:txBody>
      </p:sp>
      <p:sp>
        <p:nvSpPr>
          <p:cNvPr id="253955" name="Freeform 9"/>
          <p:cNvSpPr>
            <a:spLocks/>
          </p:cNvSpPr>
          <p:nvPr/>
        </p:nvSpPr>
        <p:spPr bwMode="auto">
          <a:xfrm>
            <a:off x="5295900" y="3194050"/>
            <a:ext cx="1065213" cy="1362075"/>
          </a:xfrm>
          <a:custGeom>
            <a:avLst/>
            <a:gdLst>
              <a:gd name="T0" fmla="*/ 0 w 671"/>
              <a:gd name="T1" fmla="*/ 2147483646 h 858"/>
              <a:gd name="T2" fmla="*/ 2147483646 w 671"/>
              <a:gd name="T3" fmla="*/ 2147483646 h 858"/>
              <a:gd name="T4" fmla="*/ 2147483646 w 671"/>
              <a:gd name="T5" fmla="*/ 2147483646 h 858"/>
              <a:gd name="T6" fmla="*/ 2147483646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  <a:gd name="T12" fmla="*/ 0 w 671"/>
              <a:gd name="T13" fmla="*/ 0 h 858"/>
              <a:gd name="T14" fmla="*/ 671 w 671"/>
              <a:gd name="T15" fmla="*/ 858 h 8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6" name="Freeform 13"/>
          <p:cNvSpPr>
            <a:spLocks/>
          </p:cNvSpPr>
          <p:nvPr/>
        </p:nvSpPr>
        <p:spPr bwMode="auto">
          <a:xfrm>
            <a:off x="4257675" y="3041650"/>
            <a:ext cx="2459038" cy="2152650"/>
          </a:xfrm>
          <a:custGeom>
            <a:avLst/>
            <a:gdLst>
              <a:gd name="T0" fmla="*/ 0 w 1549"/>
              <a:gd name="T1" fmla="*/ 2147483646 h 1356"/>
              <a:gd name="T2" fmla="*/ 2147483646 w 1549"/>
              <a:gd name="T3" fmla="*/ 2147483646 h 1356"/>
              <a:gd name="T4" fmla="*/ 2147483646 w 1549"/>
              <a:gd name="T5" fmla="*/ 2147483646 h 1356"/>
              <a:gd name="T6" fmla="*/ 2147483646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  <a:gd name="T12" fmla="*/ 0 w 1549"/>
              <a:gd name="T13" fmla="*/ 0 h 1356"/>
              <a:gd name="T14" fmla="*/ 1549 w 1549"/>
              <a:gd name="T15" fmla="*/ 1356 h 13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7" name="Rectangle 14"/>
          <p:cNvSpPr>
            <a:spLocks noChangeArrowheads="1"/>
          </p:cNvSpPr>
          <p:nvPr/>
        </p:nvSpPr>
        <p:spPr bwMode="auto">
          <a:xfrm>
            <a:off x="5580063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539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动态调度的</a:t>
            </a:r>
            <a:r>
              <a:rPr lang="en-US" altLang="zh-CN" dirty="0">
                <a:ea typeface="宋体" panose="02010600030101010101" pitchFamily="2" charset="-122"/>
              </a:rPr>
              <a:t>CPU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pic>
        <p:nvPicPr>
          <p:cNvPr id="253959" name="Picture 4" descr="f04-7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3960" name="AutoShape 11"/>
          <p:cNvSpPr>
            <a:spLocks/>
          </p:cNvSpPr>
          <p:nvPr/>
        </p:nvSpPr>
        <p:spPr bwMode="auto">
          <a:xfrm>
            <a:off x="7235825" y="4292600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Results also sent to any waiting reservation stations</a:t>
            </a:r>
          </a:p>
        </p:txBody>
      </p:sp>
      <p:sp>
        <p:nvSpPr>
          <p:cNvPr id="253961" name="AutoShape 12"/>
          <p:cNvSpPr>
            <a:spLocks/>
          </p:cNvSpPr>
          <p:nvPr/>
        </p:nvSpPr>
        <p:spPr bwMode="auto">
          <a:xfrm>
            <a:off x="323850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Reorders buffer for register writes</a:t>
            </a:r>
          </a:p>
        </p:txBody>
      </p:sp>
      <p:sp>
        <p:nvSpPr>
          <p:cNvPr id="253962" name="AutoShape 15"/>
          <p:cNvSpPr>
            <a:spLocks/>
          </p:cNvSpPr>
          <p:nvPr/>
        </p:nvSpPr>
        <p:spPr bwMode="auto">
          <a:xfrm>
            <a:off x="5003800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Can supply operands for issued instructions</a:t>
            </a:r>
          </a:p>
        </p:txBody>
      </p:sp>
      <p:sp>
        <p:nvSpPr>
          <p:cNvPr id="253963" name="AutoShape 16"/>
          <p:cNvSpPr>
            <a:spLocks/>
          </p:cNvSpPr>
          <p:nvPr/>
        </p:nvSpPr>
        <p:spPr bwMode="auto">
          <a:xfrm>
            <a:off x="7235825" y="1268413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Preserves dependencies</a:t>
            </a:r>
          </a:p>
        </p:txBody>
      </p:sp>
      <p:sp>
        <p:nvSpPr>
          <p:cNvPr id="253964" name="AutoShape 17"/>
          <p:cNvSpPr>
            <a:spLocks/>
          </p:cNvSpPr>
          <p:nvPr/>
        </p:nvSpPr>
        <p:spPr bwMode="auto">
          <a:xfrm>
            <a:off x="7235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Hold pending operands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739C48F-F3BB-4388-A8E9-6FF1092E1DB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175</a:t>
            </a:fld>
            <a:endParaRPr lang="en-AU" altLang="zh-CN" sz="1400"/>
          </a:p>
        </p:txBody>
      </p:sp>
      <p:sp>
        <p:nvSpPr>
          <p:cNvPr id="256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寄存器重命名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保留站和重排序缓冲区有效地实现了寄存器重命名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当指令发射到保留站时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如果操作数可以从寄存器或冲排序缓冲区获得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拷贝到保留站（进而进入功能部件处理）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随后，该寄存器可以更新改写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如果操作数不可用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它将由功能部件将运算结果传给保留站（旁路前推）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BE15674-A640-4763-ABC3-E18963F16AF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176</a:t>
            </a:fld>
            <a:endParaRPr lang="en-AU" altLang="zh-CN" sz="1400"/>
          </a:p>
        </p:txBody>
      </p:sp>
      <p:sp>
        <p:nvSpPr>
          <p:cNvPr id="2580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推测执行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5805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预测分支，不阻塞指令发射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在确定分支预测正确之前，不提交运算结果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取数推测执行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避免取数和</a:t>
            </a:r>
            <a:r>
              <a:rPr lang="en-US" altLang="zh-CN" dirty="0">
                <a:ea typeface="宋体" panose="02010600030101010101" pitchFamily="2" charset="-122"/>
              </a:rPr>
              <a:t>cache miss</a:t>
            </a:r>
            <a:r>
              <a:rPr lang="zh-CN" altLang="en-US" dirty="0">
                <a:ea typeface="宋体" panose="02010600030101010101" pitchFamily="2" charset="-122"/>
              </a:rPr>
              <a:t>的延迟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推测有效抵制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推测取入的数值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>
                <a:ea typeface="宋体" panose="02010600030101010101" pitchFamily="2" charset="-122"/>
              </a:rPr>
              <a:t>Load before completing outstanding stores</a:t>
            </a:r>
          </a:p>
          <a:p>
            <a:pPr lvl="2" eaLnBrk="1" hangingPunct="1"/>
            <a:r>
              <a:rPr lang="en-US" altLang="zh-CN" dirty="0">
                <a:ea typeface="宋体" panose="02010600030101010101" pitchFamily="2" charset="-122"/>
              </a:rPr>
              <a:t>Bypass stored values to load unit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不能提交取数的结果，直到确认推测正确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DE8F345-3D75-4B63-839E-0DD7550DB9C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177</a:t>
            </a:fld>
            <a:endParaRPr lang="en-AU" altLang="zh-CN" sz="1400"/>
          </a:p>
        </p:txBody>
      </p:sp>
      <p:sp>
        <p:nvSpPr>
          <p:cNvPr id="260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为何需要动态调度</a:t>
            </a:r>
            <a:r>
              <a:rPr lang="en-US" altLang="zh-CN" dirty="0">
                <a:ea typeface="宋体" panose="02010600030101010101" pitchFamily="2" charset="-122"/>
              </a:rPr>
              <a:t>?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为何不让编译器完成调度</a:t>
            </a:r>
            <a:r>
              <a:rPr lang="en-US" altLang="zh-CN" dirty="0">
                <a:ea typeface="宋体" panose="02010600030101010101" pitchFamily="2" charset="-122"/>
              </a:rPr>
              <a:t>?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并非所有阻塞可预测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例如</a:t>
            </a:r>
            <a:r>
              <a:rPr lang="en-US" altLang="zh-CN" dirty="0">
                <a:ea typeface="宋体" panose="02010600030101010101" pitchFamily="2" charset="-122"/>
              </a:rPr>
              <a:t>, cache misses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不是所有分支都可静态调度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Branch outcome is dynamically determined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不同的</a:t>
            </a:r>
            <a:r>
              <a:rPr lang="en-US" altLang="zh-CN" dirty="0">
                <a:ea typeface="宋体" panose="02010600030101010101" pitchFamily="2" charset="-122"/>
              </a:rPr>
              <a:t>ISA</a:t>
            </a:r>
            <a:r>
              <a:rPr lang="zh-CN" altLang="en-US" dirty="0">
                <a:ea typeface="宋体" panose="02010600030101010101" pitchFamily="2" charset="-122"/>
              </a:rPr>
              <a:t>实现具有不同的延迟和冒险问题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04C8A03-3C6B-4A2E-831B-E2D238D87DA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178</a:t>
            </a:fld>
            <a:endParaRPr lang="en-AU" altLang="zh-CN" sz="1400"/>
          </a:p>
        </p:txBody>
      </p:sp>
      <p:sp>
        <p:nvSpPr>
          <p:cNvPr id="262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多发射有效吗</a:t>
            </a:r>
            <a:r>
              <a:rPr lang="en-US" altLang="zh-CN" dirty="0">
                <a:ea typeface="宋体" panose="02010600030101010101" pitchFamily="2" charset="-122"/>
              </a:rPr>
              <a:t>?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有效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但并非我们想象中那么有效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程序中有数据依赖限制了</a:t>
            </a:r>
            <a:r>
              <a:rPr lang="en-US" altLang="zh-CN" sz="2800" dirty="0">
                <a:ea typeface="宋体" panose="02010600030101010101" pitchFamily="2" charset="-122"/>
              </a:rPr>
              <a:t>ILP</a:t>
            </a: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一些数据依赖很难消除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例如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ea typeface="宋体" panose="02010600030101010101" pitchFamily="2" charset="-122"/>
              </a:rPr>
              <a:t>例如指针的别名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一些并行性很难利用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限制了指令发射宽度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内存的延迟以及带宽限制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很难让流水线满负荷运转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solidFill>
                  <a:srgbClr val="FF0000"/>
                </a:solidFill>
                <a:ea typeface="宋体" panose="02010600030101010101" pitchFamily="2" charset="-122"/>
              </a:rPr>
              <a:t>推测如果做得好，对性能有帮助</a:t>
            </a:r>
            <a:endParaRPr lang="en-AU" altLang="zh-CN" sz="28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62149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784B3F1-ADA6-4E84-887D-A111F1F8370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179</a:t>
            </a:fld>
            <a:endParaRPr lang="en-AU" altLang="zh-CN" sz="1400"/>
          </a:p>
        </p:txBody>
      </p:sp>
      <p:sp>
        <p:nvSpPr>
          <p:cNvPr id="264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能耗效率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复杂的动态调度和推测执行需要额外的能耗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使用多个简单处理器核可能更合适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52923"/>
              </p:ext>
            </p:extLst>
          </p:nvPr>
        </p:nvGraphicFramePr>
        <p:xfrm>
          <a:off x="684213" y="2924175"/>
          <a:ext cx="8208962" cy="3109911"/>
        </p:xfrm>
        <a:graphic>
          <a:graphicData uri="http://schemas.openxmlformats.org/drawingml/2006/table">
            <a:tbl>
              <a:tblPr/>
              <a:tblGrid>
                <a:gridCol w="142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10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6996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18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处理器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生产年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时钟频率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流水级数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发射宽度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乱序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推测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核数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功耗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数据通路上的部件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4213" y="1054100"/>
            <a:ext cx="8270875" cy="1631950"/>
          </a:xfrm>
        </p:spPr>
        <p:txBody>
          <a:bodyPr/>
          <a:lstStyle/>
          <a:p>
            <a:r>
              <a:rPr lang="zh-CN" altLang="en-US" dirty="0"/>
              <a:t>数据通路部件（</a:t>
            </a:r>
            <a:r>
              <a:rPr lang="en-US" altLang="zh-CN" dirty="0" err="1"/>
              <a:t>datapath</a:t>
            </a:r>
            <a:r>
              <a:rPr lang="en-US" altLang="zh-CN" dirty="0"/>
              <a:t> element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一个用来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8000"/>
                </a:solidFill>
              </a:rPr>
              <a:t>保存</a:t>
            </a:r>
            <a:r>
              <a:rPr lang="zh-CN" altLang="en-US" dirty="0"/>
              <a:t>处理器中数据的单元</a:t>
            </a:r>
            <a:endParaRPr lang="en-US" altLang="zh-CN" dirty="0"/>
          </a:p>
          <a:p>
            <a:r>
              <a:rPr lang="zh-CN" altLang="en-US" dirty="0"/>
              <a:t>程序计数器</a:t>
            </a:r>
            <a:r>
              <a:rPr lang="en-US" altLang="zh-CN" dirty="0"/>
              <a:t>PC</a:t>
            </a:r>
          </a:p>
          <a:p>
            <a:pPr lvl="1"/>
            <a:r>
              <a:rPr lang="zh-CN" altLang="en-US" dirty="0"/>
              <a:t>存放下一条指令地址的寄存器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6" y="3415823"/>
            <a:ext cx="8420100" cy="2295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5113" y="5786454"/>
            <a:ext cx="768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+mn-ea"/>
              </a:rPr>
              <a:t>指令存储器                                   程序计数器</a:t>
            </a:r>
            <a:r>
              <a:rPr lang="en-US" altLang="zh-CN" sz="1800" dirty="0">
                <a:latin typeface="+mn-ea"/>
              </a:rPr>
              <a:t>		</a:t>
            </a:r>
            <a:r>
              <a:rPr lang="zh-CN" altLang="en-US" sz="1800" dirty="0">
                <a:latin typeface="+mn-ea"/>
              </a:rPr>
              <a:t>加法器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2976" y="41620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指令地址</a:t>
            </a:r>
          </a:p>
        </p:txBody>
      </p:sp>
      <p:sp>
        <p:nvSpPr>
          <p:cNvPr id="9" name="任意多边形 8"/>
          <p:cNvSpPr/>
          <p:nvPr/>
        </p:nvSpPr>
        <p:spPr bwMode="auto">
          <a:xfrm>
            <a:off x="3617842" y="2035534"/>
            <a:ext cx="3690461" cy="1825514"/>
          </a:xfrm>
          <a:custGeom>
            <a:avLst/>
            <a:gdLst>
              <a:gd name="connsiteX0" fmla="*/ 0 w 3530380"/>
              <a:gd name="connsiteY0" fmla="*/ 0 h 1566407"/>
              <a:gd name="connsiteX1" fmla="*/ 2743200 w 3530380"/>
              <a:gd name="connsiteY1" fmla="*/ 516835 h 1566407"/>
              <a:gd name="connsiteX2" fmla="*/ 3530380 w 3530380"/>
              <a:gd name="connsiteY2" fmla="*/ 1566407 h 1566407"/>
              <a:gd name="connsiteX3" fmla="*/ 3530380 w 3530380"/>
              <a:gd name="connsiteY3" fmla="*/ 1566407 h 156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380" h="1566407">
                <a:moveTo>
                  <a:pt x="0" y="0"/>
                </a:moveTo>
                <a:cubicBezTo>
                  <a:pt x="1077401" y="127883"/>
                  <a:pt x="2154803" y="255767"/>
                  <a:pt x="2743200" y="516835"/>
                </a:cubicBezTo>
                <a:cubicBezTo>
                  <a:pt x="3331597" y="777903"/>
                  <a:pt x="3530380" y="1566407"/>
                  <a:pt x="3530380" y="1566407"/>
                </a:cubicBezTo>
                <a:lnTo>
                  <a:pt x="3530380" y="1566407"/>
                </a:ln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705048" y="2063479"/>
            <a:ext cx="3704582" cy="1474480"/>
          </a:xfrm>
          <a:custGeom>
            <a:avLst/>
            <a:gdLst>
              <a:gd name="connsiteX0" fmla="*/ 3704582 w 3704582"/>
              <a:gd name="connsiteY0" fmla="*/ 30241 h 1474480"/>
              <a:gd name="connsiteX1" fmla="*/ 2106518 w 3704582"/>
              <a:gd name="connsiteY1" fmla="*/ 81515 h 1474480"/>
              <a:gd name="connsiteX2" fmla="*/ 64073 w 3704582"/>
              <a:gd name="connsiteY2" fmla="*/ 107153 h 1474480"/>
              <a:gd name="connsiteX3" fmla="*/ 474272 w 3704582"/>
              <a:gd name="connsiteY3" fmla="*/ 1474480 h 1474480"/>
              <a:gd name="connsiteX4" fmla="*/ 474272 w 3704582"/>
              <a:gd name="connsiteY4" fmla="*/ 1474480 h 147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4582" h="1474480">
                <a:moveTo>
                  <a:pt x="3704582" y="30241"/>
                </a:moveTo>
                <a:lnTo>
                  <a:pt x="2106518" y="81515"/>
                </a:lnTo>
                <a:cubicBezTo>
                  <a:pt x="1499767" y="94334"/>
                  <a:pt x="336114" y="-125008"/>
                  <a:pt x="64073" y="107153"/>
                </a:cubicBezTo>
                <a:cubicBezTo>
                  <a:pt x="-207968" y="339314"/>
                  <a:pt x="474272" y="1474480"/>
                  <a:pt x="474272" y="1474480"/>
                </a:cubicBezTo>
                <a:lnTo>
                  <a:pt x="474272" y="1474480"/>
                </a:lnTo>
              </a:path>
            </a:pathLst>
          </a:custGeom>
          <a:noFill/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5349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Cortex A8 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 Intel i7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84213" y="1125538"/>
          <a:ext cx="7527926" cy="49736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40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1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51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7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Processor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ARM A8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Intel Core i7 920</a:t>
                      </a:r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Market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Personal</a:t>
                      </a:r>
                      <a:r>
                        <a:rPr lang="en-US" sz="1600" baseline="0" dirty="0"/>
                        <a:t> Mobile Device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Server, cloud</a:t>
                      </a:r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Thermal design</a:t>
                      </a:r>
                      <a:r>
                        <a:rPr lang="en-US" sz="1600" baseline="0" dirty="0"/>
                        <a:t> power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Watts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130 Watts</a:t>
                      </a:r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Clock rate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GHz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2.66 GHz</a:t>
                      </a:r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Cores/Chip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Floating point?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Multiple issue?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Dynamic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Dynamic</a:t>
                      </a:r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Peak</a:t>
                      </a:r>
                      <a:r>
                        <a:rPr lang="en-US" sz="1600" baseline="0" dirty="0"/>
                        <a:t> instructions/clock cycle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Pipeline</a:t>
                      </a:r>
                      <a:r>
                        <a:rPr lang="en-US" sz="1600" baseline="0" dirty="0"/>
                        <a:t> stages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79180">
                <a:tc>
                  <a:txBody>
                    <a:bodyPr/>
                    <a:lstStyle/>
                    <a:p>
                      <a:r>
                        <a:rPr lang="en-US" sz="1600" dirty="0"/>
                        <a:t>Pipeline schedule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Static in-order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Dynamic</a:t>
                      </a:r>
                      <a:r>
                        <a:rPr lang="en-US" sz="1600" baseline="0" dirty="0"/>
                        <a:t> out-of-order with speculation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Branch</a:t>
                      </a:r>
                      <a:r>
                        <a:rPr lang="en-US" sz="1600" baseline="0" dirty="0"/>
                        <a:t> prediction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2-level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2-level</a:t>
                      </a:r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r>
                        <a:rPr lang="en-US" sz="1600" baseline="30000" dirty="0"/>
                        <a:t>st</a:t>
                      </a:r>
                      <a:r>
                        <a:rPr lang="en-US" sz="1600" dirty="0"/>
                        <a:t> level caches/core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 </a:t>
                      </a:r>
                      <a:r>
                        <a:rPr lang="en-US" sz="1600" dirty="0" err="1"/>
                        <a:t>KiB</a:t>
                      </a:r>
                      <a:r>
                        <a:rPr lang="en-US" sz="1600" dirty="0"/>
                        <a:t> I, 32 </a:t>
                      </a:r>
                      <a:r>
                        <a:rPr lang="en-US" sz="1600" dirty="0" err="1"/>
                        <a:t>KiB</a:t>
                      </a:r>
                      <a:r>
                        <a:rPr lang="en-US" sz="1600" dirty="0"/>
                        <a:t> D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KiB</a:t>
                      </a:r>
                      <a:r>
                        <a:rPr lang="en-US" sz="1600" baseline="0" dirty="0"/>
                        <a:t> I, 32 </a:t>
                      </a:r>
                      <a:r>
                        <a:rPr lang="en-US" sz="1600" baseline="0" dirty="0" err="1"/>
                        <a:t>KiB</a:t>
                      </a:r>
                      <a:r>
                        <a:rPr lang="en-US" sz="1600" baseline="0" dirty="0"/>
                        <a:t> 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r>
                        <a:rPr lang="en-US" sz="1600" baseline="30000" dirty="0"/>
                        <a:t>nd</a:t>
                      </a:r>
                      <a:r>
                        <a:rPr lang="en-US" sz="1600" dirty="0"/>
                        <a:t> level caches/core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128-1024 </a:t>
                      </a:r>
                      <a:r>
                        <a:rPr lang="en-US" sz="1600" dirty="0" err="1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</a:t>
                      </a:r>
                      <a:r>
                        <a:rPr lang="en-US" sz="1600" dirty="0" err="1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r>
                        <a:rPr lang="en-US" sz="1600" baseline="30000" dirty="0"/>
                        <a:t>rd</a:t>
                      </a:r>
                      <a:r>
                        <a:rPr lang="en-US" sz="1600" dirty="0"/>
                        <a:t> level caches</a:t>
                      </a:r>
                      <a:r>
                        <a:rPr lang="en-US" sz="1600" baseline="0" dirty="0"/>
                        <a:t> (shared)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</a:t>
                      </a:r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2- 8 MB</a:t>
                      </a:r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26630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15914BC-EBE0-401C-A6A0-712EB6E4A6F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180</a:t>
            </a:fld>
            <a:endParaRPr lang="en-AU" altLang="zh-CN" sz="1400"/>
          </a:p>
        </p:txBody>
      </p:sp>
      <p:sp>
        <p:nvSpPr>
          <p:cNvPr id="266306" name="Text Box 3"/>
          <p:cNvSpPr txBox="1">
            <a:spLocks noChangeArrowheads="1"/>
          </p:cNvSpPr>
          <p:nvPr/>
        </p:nvSpPr>
        <p:spPr bwMode="auto">
          <a:xfrm rot="5400000">
            <a:off x="5579269" y="3193256"/>
            <a:ext cx="67627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§4.11 Real Stuff: The ARM Cortex-A8 and Intel Core i7 Pipelines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ARM Cortex-A8 </a:t>
            </a:r>
            <a:r>
              <a:rPr lang="zh-CN" altLang="en-US" dirty="0">
                <a:ea typeface="宋体" panose="02010600030101010101" pitchFamily="2" charset="-122"/>
              </a:rPr>
              <a:t>流水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6726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3CFAB38-A0EA-4F60-A652-1535708375D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181</a:t>
            </a:fld>
            <a:endParaRPr lang="en-AU" altLang="zh-CN" sz="1400"/>
          </a:p>
        </p:txBody>
      </p:sp>
      <p:pic>
        <p:nvPicPr>
          <p:cNvPr id="2672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0475"/>
            <a:ext cx="8404225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ARM Cortex-A8 </a:t>
            </a:r>
            <a:r>
              <a:rPr lang="zh-CN" altLang="en-US" dirty="0">
                <a:ea typeface="宋体" panose="02010600030101010101" pitchFamily="2" charset="-122"/>
              </a:rPr>
              <a:t>性能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6829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FBF3643-F207-489D-9FC4-46EC3A3FA42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182</a:t>
            </a:fld>
            <a:endParaRPr lang="en-AU" altLang="zh-CN" sz="1400"/>
          </a:p>
        </p:txBody>
      </p:sp>
      <p:pic>
        <p:nvPicPr>
          <p:cNvPr id="2682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84343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Core i7 </a:t>
            </a:r>
            <a:r>
              <a:rPr lang="zh-CN" altLang="en-US" dirty="0">
                <a:ea typeface="宋体" panose="02010600030101010101" pitchFamily="2" charset="-122"/>
              </a:rPr>
              <a:t>流水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6931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928758-8FF6-41AC-ADB6-A3442080A4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183</a:t>
            </a:fld>
            <a:endParaRPr lang="en-AU" altLang="zh-CN" sz="1400"/>
          </a:p>
        </p:txBody>
      </p:sp>
      <p:pic>
        <p:nvPicPr>
          <p:cNvPr id="2693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125538"/>
            <a:ext cx="4919662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Core i7 </a:t>
            </a:r>
            <a:r>
              <a:rPr lang="zh-CN" altLang="en-US" dirty="0">
                <a:ea typeface="宋体" panose="02010600030101010101" pitchFamily="2" charset="-122"/>
              </a:rPr>
              <a:t>性能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7033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E2A201C-752D-42FB-92A7-97AB6CA95A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184</a:t>
            </a:fld>
            <a:endParaRPr lang="en-AU" altLang="zh-CN" sz="1400"/>
          </a:p>
        </p:txBody>
      </p:sp>
      <p:pic>
        <p:nvPicPr>
          <p:cNvPr id="270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38313"/>
            <a:ext cx="394335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4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916113"/>
            <a:ext cx="4422775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4.12 </a:t>
            </a:r>
            <a:r>
              <a:rPr lang="zh-CN" altLang="en-US" dirty="0">
                <a:ea typeface="宋体" panose="02010600030101010101" pitchFamily="2" charset="-122"/>
              </a:rPr>
              <a:t>矩阵乘法的</a:t>
            </a:r>
            <a:r>
              <a:rPr lang="en-US" altLang="zh-CN" dirty="0">
                <a:ea typeface="宋体" panose="02010600030101010101" pitchFamily="2" charset="-122"/>
              </a:rPr>
              <a:t>ILP</a:t>
            </a:r>
            <a:r>
              <a:rPr lang="zh-CN" altLang="en-US" dirty="0">
                <a:ea typeface="宋体" panose="02010600030101010101" pitchFamily="2" charset="-122"/>
              </a:rPr>
              <a:t>代码优化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Unrolled C code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 #include &lt;x86intrin.h&gt;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 #define UNROLL (4)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4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dgemm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n, double* A, double* B, double* C)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5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n-NO" sz="1100" dirty="0">
                <a:latin typeface="Courier New" pitchFamily="49" charset="0"/>
                <a:cs typeface="Courier New" pitchFamily="49" charset="0"/>
              </a:rPr>
              <a:t>6  for ( int i = 0; i &lt; n; i+=UNROLL*4 )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7   for 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j = 0; j &lt; n; j++ )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8    __m256d c[4];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9    for 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10    c[x] = 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12   for(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k = 0; k &lt; n; k++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13  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14    __m256d b = _mm256_broadcast_sd(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B+k+j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*n);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15    for 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16    c[x] = _mm256_add_pd(c[x],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17                        _mm256_mul_pd(_mm256_load_pd(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A+n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k+x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*4+i), b));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18   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20    for 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21     _mm256_store_pd(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*4+j*n, c[x]);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22  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23 }</a:t>
            </a:r>
          </a:p>
        </p:txBody>
      </p:sp>
      <p:sp>
        <p:nvSpPr>
          <p:cNvPr id="2713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C9CE84E-1DDB-46CA-B882-2D5C49F6C14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185</a:t>
            </a:fld>
            <a:endParaRPr lang="en-AU" altLang="zh-CN" sz="1400"/>
          </a:p>
        </p:txBody>
      </p:sp>
      <p:sp>
        <p:nvSpPr>
          <p:cNvPr id="271365" name="Text Box 4"/>
          <p:cNvSpPr txBox="1">
            <a:spLocks noChangeArrowheads="1"/>
          </p:cNvSpPr>
          <p:nvPr/>
        </p:nvSpPr>
        <p:spPr bwMode="auto">
          <a:xfrm rot="5400000">
            <a:off x="6034881" y="2753519"/>
            <a:ext cx="5878513" cy="36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§4.12 Instruction-Level Parallelism and Matrix Multiply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543550"/>
          </a:xfrm>
        </p:spPr>
        <p:txBody>
          <a:bodyPr/>
          <a:lstStyle/>
          <a:p>
            <a:pPr>
              <a:defRPr/>
            </a:pPr>
            <a:r>
              <a:rPr lang="en-US" dirty="0"/>
              <a:t>Assembly code: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(%r11),%ymm4                # Load 4 elements of C into %ymm4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rbx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                      # register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rbx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>
                <a:latin typeface="Courier New" pitchFamily="49" charset="0"/>
                <a:cs typeface="Courier New" pitchFamily="49" charset="0"/>
              </a:rPr>
              <a:t>3 xor %ecx,%ecx                       # register %ecx = 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4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0x20(%r11),%ymm3            # Load 4 elements of C into %ymm3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5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0x40(%r11),%ymm2            # Load 4 elements of C into %ymm2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6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0x60(%r11),%ymm1            # Load 4 elements of C into %ymm1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7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vbroadcastsd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(%rcx,%r9,1),%ymm0     # Make 4 copies of B element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8 add $0x8,%rcx # register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+ 8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9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),%ymm0,%ymm5     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%ymm5,%ymm4,%ymm4           # Parallel add %ymm5, %ymm4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11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0x20(%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12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%ymm5,%ymm3,%ymm3           # Parallel add %ymm5, %ymm3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13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0x40(%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14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0x60(%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),%ymm0,%ymm0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>
                <a:latin typeface="Courier New" pitchFamily="49" charset="0"/>
                <a:cs typeface="Courier New" pitchFamily="49" charset="0"/>
              </a:rPr>
              <a:t>15 add %r8,%rax                       # register %rax = %rax + %r8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>
                <a:latin typeface="Courier New" pitchFamily="49" charset="0"/>
                <a:cs typeface="Courier New" pitchFamily="49" charset="0"/>
              </a:rPr>
              <a:t>16 cmp %r10,%rcx                      # compare %r8 to %rax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17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%ymm5,%ymm2,%ymm2           # Parallel add %ymm5, %ymm2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18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%ymm0,%ymm1,%ymm1           # Parallel add %ymm0, %ymm1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19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jne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68 &lt;dgemm+0x68&gt;                # jump if not %r8 !=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1050" dirty="0">
                <a:latin typeface="Courier New" pitchFamily="49" charset="0"/>
                <a:cs typeface="Courier New" pitchFamily="49" charset="0"/>
              </a:rPr>
              <a:t>20 add $0x1,%esi                      # register % esi = % esi + 1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21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%ymm4,(%r11)               # Store %ymm4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%ymm3,0x20(%r11)           # Store %ymm3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23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%ymm2,0x40(%r11)           # Store %ymm2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24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%ymm1,0x60(%r11)           # Store %ymm1 into 4 C elements</a:t>
            </a:r>
          </a:p>
        </p:txBody>
      </p:sp>
      <p:sp>
        <p:nvSpPr>
          <p:cNvPr id="2723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03B1406-4538-47BA-9E63-16F8D59A926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186</a:t>
            </a:fld>
            <a:endParaRPr lang="en-AU" altLang="zh-CN" sz="14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性能对比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7341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5A47B9B-B812-4D83-A7CB-35B3953000B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187</a:t>
            </a:fld>
            <a:endParaRPr lang="en-AU" altLang="zh-CN" sz="1400"/>
          </a:p>
        </p:txBody>
      </p:sp>
      <p:pic>
        <p:nvPicPr>
          <p:cNvPr id="2734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57350"/>
            <a:ext cx="613092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602A0A2-8A1B-4B53-B6DC-F7D8EEB63F1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188</a:t>
            </a:fld>
            <a:endParaRPr lang="en-AU" altLang="zh-CN" sz="140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ea typeface="宋体" panose="02010600030101010101" pitchFamily="2" charset="-122"/>
              </a:rPr>
              <a:t>4.13</a:t>
            </a:r>
            <a:r>
              <a:rPr lang="zh-CN" altLang="en-US" sz="4000" dirty="0">
                <a:ea typeface="宋体" panose="02010600030101010101" pitchFamily="2" charset="-122"/>
              </a:rPr>
              <a:t> 常见错误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流水线很容易</a:t>
            </a:r>
            <a:r>
              <a:rPr lang="en-US" altLang="zh-CN" sz="2800" dirty="0">
                <a:ea typeface="宋体" panose="02010600030101010101" pitchFamily="2" charset="-122"/>
              </a:rPr>
              <a:t>(!)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流水的基本概念很简单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其难点在实现细节上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比如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检测数据冒险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流水线与实现</a:t>
            </a:r>
            <a:r>
              <a:rPr lang="en-US" altLang="zh-CN" sz="2800" dirty="0">
                <a:ea typeface="宋体" panose="02010600030101010101" pitchFamily="2" charset="-122"/>
              </a:rPr>
              <a:t>/</a:t>
            </a:r>
            <a:r>
              <a:rPr lang="zh-CN" altLang="en-US" sz="2800" dirty="0">
                <a:ea typeface="宋体" panose="02010600030101010101" pitchFamily="2" charset="-122"/>
              </a:rPr>
              <a:t>工艺技术无关 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早期</a:t>
            </a:r>
            <a:r>
              <a:rPr lang="en-US" altLang="zh-CN" sz="2400" dirty="0">
                <a:ea typeface="宋体" panose="02010600030101010101" pitchFamily="2" charset="-122"/>
              </a:rPr>
              <a:t>IC</a:t>
            </a:r>
            <a:r>
              <a:rPr lang="zh-CN" altLang="en-US" sz="2400" dirty="0">
                <a:ea typeface="宋体" panose="02010600030101010101" pitchFamily="2" charset="-122"/>
              </a:rPr>
              <a:t>规模小，无法实现流水技术，只有工艺提升后才可能采用流水技术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晶体管数量的廉价增加使得可以使用更先进的结构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Pipeline-related ISA design needs to take account of technology trends</a:t>
            </a:r>
          </a:p>
          <a:p>
            <a:pPr lvl="2" eaLnBrk="1" hangingPunct="1"/>
            <a:r>
              <a:rPr lang="en-US" altLang="zh-CN" sz="2000" dirty="0">
                <a:ea typeface="宋体" panose="02010600030101010101" pitchFamily="2" charset="-122"/>
              </a:rPr>
              <a:t>e.g., predicated instructions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sp>
        <p:nvSpPr>
          <p:cNvPr id="274437" name="Text Box 4"/>
          <p:cNvSpPr txBox="1">
            <a:spLocks noChangeArrowheads="1"/>
          </p:cNvSpPr>
          <p:nvPr/>
        </p:nvSpPr>
        <p:spPr bwMode="auto">
          <a:xfrm rot="5400000">
            <a:off x="7444845" y="1266309"/>
            <a:ext cx="3031599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§4.13 Fallacies and Pitfalls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F46A3AA-2084-4AD4-9906-717F57E7B55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189</a:t>
            </a:fld>
            <a:endParaRPr lang="en-AU" altLang="zh-CN" sz="1400"/>
          </a:p>
        </p:txBody>
      </p:sp>
      <p:sp>
        <p:nvSpPr>
          <p:cNvPr id="276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陷阱：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拙劣的</a:t>
            </a:r>
            <a:r>
              <a:rPr lang="en-US" altLang="zh-CN" dirty="0">
                <a:ea typeface="宋体" panose="02010600030101010101" pitchFamily="2" charset="-122"/>
              </a:rPr>
              <a:t>ISA</a:t>
            </a:r>
            <a:r>
              <a:rPr lang="zh-CN" altLang="en-US" dirty="0">
                <a:ea typeface="宋体" panose="02010600030101010101" pitchFamily="2" charset="-122"/>
              </a:rPr>
              <a:t>设计使得流水线更困难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e.g., </a:t>
            </a:r>
            <a:r>
              <a:rPr lang="zh-CN" altLang="en-US" dirty="0">
                <a:ea typeface="宋体" panose="02010600030101010101" pitchFamily="2" charset="-122"/>
              </a:rPr>
              <a:t>复杂指令及</a:t>
            </a:r>
            <a:r>
              <a:rPr lang="en-US" altLang="zh-CN" dirty="0">
                <a:ea typeface="宋体" panose="02010600030101010101" pitchFamily="2" charset="-122"/>
              </a:rPr>
              <a:t> (VAX, IA-32)</a:t>
            </a: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流水化需要更多的开销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>
                <a:ea typeface="宋体" panose="02010600030101010101" pitchFamily="2" charset="-122"/>
              </a:rPr>
              <a:t>IA-32 </a:t>
            </a:r>
            <a:r>
              <a:rPr lang="zh-CN" altLang="en-US" dirty="0">
                <a:ea typeface="宋体" panose="02010600030101010101" pitchFamily="2" charset="-122"/>
              </a:rPr>
              <a:t>使用了微代码（</a:t>
            </a:r>
            <a:r>
              <a:rPr lang="en-US" altLang="zh-CN" dirty="0">
                <a:ea typeface="宋体" panose="02010600030101010101" pitchFamily="2" charset="-122"/>
              </a:rPr>
              <a:t>micro-op</a:t>
            </a:r>
            <a:r>
              <a:rPr lang="zh-CN" altLang="en-US" dirty="0">
                <a:ea typeface="宋体" panose="02010600030101010101" pitchFamily="2" charset="-122"/>
              </a:rPr>
              <a:t>）的方法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e.g., </a:t>
            </a:r>
            <a:r>
              <a:rPr lang="zh-CN" altLang="en-US" dirty="0">
                <a:ea typeface="宋体" panose="02010600030101010101" pitchFamily="2" charset="-122"/>
              </a:rPr>
              <a:t>复杂的循之模式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>
                <a:ea typeface="宋体" panose="02010600030101010101" pitchFamily="2" charset="-122"/>
              </a:rPr>
              <a:t>Register update side effects, memory indirection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e.g., </a:t>
            </a:r>
            <a:r>
              <a:rPr lang="zh-CN" altLang="en-US" dirty="0">
                <a:ea typeface="宋体" panose="02010600030101010101" pitchFamily="2" charset="-122"/>
              </a:rPr>
              <a:t>延迟分支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高级流水线需要很长的延迟槽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C5AE293-2DAD-4998-875F-089BEB64956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zh-CN" sz="1400" dirty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取指令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2772" name="AutoShape 4"/>
          <p:cNvSpPr>
            <a:spLocks/>
          </p:cNvSpPr>
          <p:nvPr/>
        </p:nvSpPr>
        <p:spPr bwMode="auto">
          <a:xfrm>
            <a:off x="611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32-bit register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2773" name="AutoShape 5"/>
          <p:cNvSpPr>
            <a:spLocks/>
          </p:cNvSpPr>
          <p:nvPr/>
        </p:nvSpPr>
        <p:spPr bwMode="auto">
          <a:xfrm>
            <a:off x="7308850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Increment by 4 for next instruction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pic>
        <p:nvPicPr>
          <p:cNvPr id="32774" name="Picture 6" descr="f04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66354D4-C1A2-470D-BA33-BE45184D2D5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190</a:t>
            </a:fld>
            <a:endParaRPr lang="en-AU" altLang="zh-CN" sz="1400"/>
          </a:p>
        </p:txBody>
      </p:sp>
      <p:sp>
        <p:nvSpPr>
          <p:cNvPr id="278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4.14</a:t>
            </a:r>
            <a:r>
              <a:rPr lang="zh-CN" altLang="en-US" dirty="0">
                <a:ea typeface="宋体" panose="02010600030101010101" pitchFamily="2" charset="-122"/>
              </a:rPr>
              <a:t> 结论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ISA </a:t>
            </a:r>
            <a:r>
              <a:rPr lang="zh-CN" altLang="en-US" sz="2800" dirty="0">
                <a:ea typeface="宋体" panose="02010600030101010101" pitchFamily="2" charset="-122"/>
              </a:rPr>
              <a:t>影响数据通路和控制的设计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数据通路和控制影响</a:t>
            </a:r>
            <a:r>
              <a:rPr lang="en-US" altLang="zh-CN" sz="2800" dirty="0">
                <a:ea typeface="宋体" panose="02010600030101010101" pitchFamily="2" charset="-122"/>
              </a:rPr>
              <a:t>ISA</a:t>
            </a:r>
            <a:r>
              <a:rPr lang="zh-CN" altLang="en-US" sz="2800" dirty="0">
                <a:ea typeface="宋体" panose="02010600030101010101" pitchFamily="2" charset="-122"/>
              </a:rPr>
              <a:t>设计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流水线利用并行性提高指令的吞吐率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每秒钟有更多的指令完成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但单条指令的执行时间并未缩短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冒险</a:t>
            </a:r>
            <a:r>
              <a:rPr lang="en-US" altLang="zh-CN" sz="2800" dirty="0"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</a:rPr>
              <a:t>结构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数据 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控制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多发射和动态调度（</a:t>
            </a:r>
            <a:r>
              <a:rPr lang="en-US" altLang="zh-CN" sz="2800" dirty="0">
                <a:ea typeface="宋体" panose="02010600030101010101" pitchFamily="2" charset="-122"/>
              </a:rPr>
              <a:t>ILP</a:t>
            </a:r>
            <a:r>
              <a:rPr lang="zh-CN" altLang="en-US" sz="2800" dirty="0">
                <a:ea typeface="宋体" panose="02010600030101010101" pitchFamily="2" charset="-122"/>
              </a:rPr>
              <a:t>）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数据依赖限制了并行度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复杂性将遇到功耗墙的问题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78533" name="Text Box 4"/>
          <p:cNvSpPr txBox="1">
            <a:spLocks noChangeArrowheads="1"/>
          </p:cNvSpPr>
          <p:nvPr/>
        </p:nvSpPr>
        <p:spPr bwMode="auto">
          <a:xfrm rot="5400000">
            <a:off x="7490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§4.14 Concluding Remarks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2"/>
          <p:cNvSpPr>
            <a:spLocks noGrp="1"/>
          </p:cNvSpPr>
          <p:nvPr>
            <p:ph idx="1"/>
          </p:nvPr>
        </p:nvSpPr>
        <p:spPr>
          <a:xfrm>
            <a:off x="516100" y="1108946"/>
            <a:ext cx="8270875" cy="5231606"/>
          </a:xfrm>
        </p:spPr>
        <p:txBody>
          <a:bodyPr/>
          <a:lstStyle/>
          <a:p>
            <a:pPr lvl="1"/>
            <a:r>
              <a:rPr lang="zh-CN" altLang="en-US" dirty="0">
                <a:ea typeface="宋体" panose="02010600030101010101" pitchFamily="2" charset="-122"/>
              </a:rPr>
              <a:t>	</a:t>
            </a:r>
            <a:r>
              <a:rPr lang="en-US" altLang="zh-CN" dirty="0">
                <a:ea typeface="宋体" panose="02010600030101010101" pitchFamily="2" charset="-122"/>
              </a:rPr>
              <a:t>4.1</a:t>
            </a:r>
            <a:r>
              <a:rPr lang="zh-CN" altLang="en-US" dirty="0">
                <a:ea typeface="宋体" panose="02010600030101010101" pitchFamily="2" charset="-122"/>
              </a:rPr>
              <a:t> 引言    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	4.2</a:t>
            </a:r>
            <a:r>
              <a:rPr lang="zh-CN" altLang="en-US" dirty="0">
                <a:ea typeface="宋体" panose="02010600030101010101" pitchFamily="2" charset="-122"/>
              </a:rPr>
              <a:t> 逻辑设计的一般方法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dirty="0">
                <a:ea typeface="宋体" panose="02010600030101010101" pitchFamily="2" charset="-122"/>
              </a:rPr>
              <a:t>4.3</a:t>
            </a:r>
            <a:r>
              <a:rPr lang="zh-CN" altLang="en-US" dirty="0">
                <a:ea typeface="宋体" panose="02010600030101010101" pitchFamily="2" charset="-122"/>
              </a:rPr>
              <a:t> 数据通路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  4.4 </a:t>
            </a:r>
            <a:r>
              <a:rPr lang="zh-CN" altLang="en-US" dirty="0">
                <a:ea typeface="宋体" panose="02010600030101010101" pitchFamily="2" charset="-122"/>
              </a:rPr>
              <a:t>一个简单的实现机制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dirty="0">
                <a:ea typeface="宋体" panose="02010600030101010101" pitchFamily="2" charset="-122"/>
              </a:rPr>
              <a:t>4.5</a:t>
            </a:r>
            <a:r>
              <a:rPr lang="zh-CN" altLang="en-US" dirty="0">
                <a:ea typeface="宋体" panose="02010600030101010101" pitchFamily="2" charset="-122"/>
              </a:rPr>
              <a:t> 流水线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dirty="0">
                <a:ea typeface="宋体" panose="02010600030101010101" pitchFamily="2" charset="-122"/>
              </a:rPr>
              <a:t>4.6</a:t>
            </a:r>
            <a:r>
              <a:rPr lang="zh-CN" altLang="en-US" dirty="0">
                <a:ea typeface="宋体" panose="02010600030101010101" pitchFamily="2" charset="-122"/>
              </a:rPr>
              <a:t> 数据冒险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dirty="0">
                <a:ea typeface="宋体" panose="02010600030101010101" pitchFamily="2" charset="-122"/>
              </a:rPr>
              <a:t>4.7</a:t>
            </a:r>
            <a:r>
              <a:rPr lang="zh-CN" altLang="en-US" dirty="0">
                <a:ea typeface="宋体" panose="02010600030101010101" pitchFamily="2" charset="-122"/>
              </a:rPr>
              <a:t> 控制冒险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dirty="0">
                <a:ea typeface="宋体" panose="02010600030101010101" pitchFamily="2" charset="-122"/>
              </a:rPr>
              <a:t>4.8 </a:t>
            </a:r>
            <a:r>
              <a:rPr lang="zh-CN" altLang="en-US" dirty="0">
                <a:ea typeface="宋体" panose="02010600030101010101" pitchFamily="2" charset="-122"/>
              </a:rPr>
              <a:t>异常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dirty="0">
                <a:ea typeface="宋体" panose="02010600030101010101" pitchFamily="2" charset="-122"/>
              </a:rPr>
              <a:t>4.9</a:t>
            </a:r>
            <a:r>
              <a:rPr lang="zh-CN" altLang="en-US" dirty="0">
                <a:ea typeface="宋体" panose="02010600030101010101" pitchFamily="2" charset="-122"/>
              </a:rPr>
              <a:t> 指令级并行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  </a:t>
            </a:r>
            <a:r>
              <a:rPr lang="en-US" altLang="zh-CN" dirty="0">
                <a:ea typeface="宋体" panose="02010600030101010101" pitchFamily="2" charset="-122"/>
              </a:rPr>
              <a:t>4.10</a:t>
            </a:r>
            <a:r>
              <a:rPr lang="zh-CN" altLang="en-US" dirty="0">
                <a:ea typeface="宋体" panose="02010600030101010101" pitchFamily="2" charset="-122"/>
              </a:rPr>
              <a:t> 实例：</a:t>
            </a:r>
            <a:r>
              <a:rPr lang="en-US" altLang="zh-CN" dirty="0">
                <a:ea typeface="宋体" panose="02010600030101010101" pitchFamily="2" charset="-122"/>
              </a:rPr>
              <a:t>ARM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Cortex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A8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&amp; Intel i7 920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95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87BF6D-A13D-414C-B84D-A0DD3004D104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zh-CN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539750" y="287834"/>
            <a:ext cx="8229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zh-CN" altLang="en-US" kern="0" dirty="0">
                <a:ea typeface="宋体" panose="02010600030101010101" pitchFamily="2" charset="-122"/>
              </a:rPr>
              <a:t>授课内容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18BE40E2-147F-4D7E-97B8-6E7FFAACF68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zh-CN" sz="1400" dirty="0"/>
          </a:p>
        </p:txBody>
      </p:sp>
      <p:pic>
        <p:nvPicPr>
          <p:cNvPr id="34819" name="Picture 6" descr="f04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99" y="3642643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R</a:t>
            </a:r>
            <a:r>
              <a:rPr lang="zh-CN" altLang="en-US" dirty="0">
                <a:ea typeface="宋体" panose="02010600030101010101" pitchFamily="2" charset="-122"/>
              </a:rPr>
              <a:t>型指令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1340768"/>
            <a:ext cx="8270875" cy="1920875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读入两个寄存器中的操作数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add/sub/AND/OR/</a:t>
            </a:r>
            <a:r>
              <a:rPr lang="en-US" altLang="zh-CN" dirty="0" err="1">
                <a:ea typeface="宋体" panose="02010600030101010101" pitchFamily="2" charset="-122"/>
              </a:rPr>
              <a:t>slt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执行算术逻辑运算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结果写回到寄存器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8112" y="5938792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寄存器堆（</a:t>
            </a:r>
            <a:r>
              <a:rPr lang="en-US" altLang="zh-CN" dirty="0">
                <a:latin typeface="+mn-ea"/>
              </a:rPr>
              <a:t>Register</a:t>
            </a:r>
            <a:r>
              <a:rPr lang="zh-CN" altLang="en-US" dirty="0">
                <a:latin typeface="+mn-ea"/>
              </a:rPr>
              <a:t>  </a:t>
            </a:r>
            <a:r>
              <a:rPr lang="en-US" altLang="zh-CN" dirty="0">
                <a:latin typeface="+mn-ea"/>
              </a:rPr>
              <a:t>file)</a:t>
            </a:r>
            <a:r>
              <a:rPr lang="zh-CN" altLang="en-US" dirty="0">
                <a:latin typeface="+mn-ea"/>
              </a:rPr>
              <a:t>                                   </a:t>
            </a:r>
            <a:r>
              <a:rPr lang="en-US" altLang="zh-CN" dirty="0">
                <a:latin typeface="+mn-ea"/>
              </a:rPr>
              <a:t>ALU</a:t>
            </a:r>
            <a:endParaRPr lang="zh-CN" altLang="en-US" dirty="0">
              <a:latin typeface="+mn-ea"/>
            </a:endParaRPr>
          </a:p>
        </p:txBody>
      </p:sp>
      <p:sp>
        <p:nvSpPr>
          <p:cNvPr id="20" name="Text Box 39"/>
          <p:cNvSpPr txBox="1"/>
          <p:nvPr/>
        </p:nvSpPr>
        <p:spPr>
          <a:xfrm>
            <a:off x="4330116" y="626388"/>
            <a:ext cx="641586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op</a:t>
            </a:r>
            <a:endParaRPr lang="en-AU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/>
          <p:nvPr/>
        </p:nvSpPr>
        <p:spPr>
          <a:xfrm>
            <a:off x="4971670" y="626388"/>
            <a:ext cx="634001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rs</a:t>
            </a:r>
            <a:endParaRPr lang="en-AU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Text Box 41"/>
          <p:cNvSpPr txBox="1"/>
          <p:nvPr/>
        </p:nvSpPr>
        <p:spPr>
          <a:xfrm>
            <a:off x="5605671" y="626388"/>
            <a:ext cx="644122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rt</a:t>
            </a:r>
            <a:endParaRPr lang="en-AU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Text Box 42"/>
          <p:cNvSpPr txBox="1"/>
          <p:nvPr/>
        </p:nvSpPr>
        <p:spPr>
          <a:xfrm>
            <a:off x="6258942" y="626388"/>
            <a:ext cx="644121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endParaRPr lang="en-AU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Text Box 43"/>
          <p:cNvSpPr txBox="1"/>
          <p:nvPr/>
        </p:nvSpPr>
        <p:spPr>
          <a:xfrm>
            <a:off x="6901884" y="626388"/>
            <a:ext cx="936978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shamt</a:t>
            </a:r>
            <a:endParaRPr lang="en-AU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Text Box 44"/>
          <p:cNvSpPr txBox="1"/>
          <p:nvPr/>
        </p:nvSpPr>
        <p:spPr>
          <a:xfrm>
            <a:off x="7838862" y="626388"/>
            <a:ext cx="1125751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funct</a:t>
            </a:r>
            <a:endParaRPr lang="en-AU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Text Box 45"/>
          <p:cNvSpPr txBox="1"/>
          <p:nvPr/>
        </p:nvSpPr>
        <p:spPr>
          <a:xfrm>
            <a:off x="4417455" y="1032991"/>
            <a:ext cx="45397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6 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Text Box 46"/>
          <p:cNvSpPr txBox="1"/>
          <p:nvPr/>
        </p:nvSpPr>
        <p:spPr>
          <a:xfrm>
            <a:off x="8162426" y="1029298"/>
            <a:ext cx="45397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6 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Text Box 47"/>
          <p:cNvSpPr txBox="1"/>
          <p:nvPr/>
        </p:nvSpPr>
        <p:spPr>
          <a:xfrm>
            <a:off x="5019154" y="1032991"/>
            <a:ext cx="45397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5 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Text Box 48"/>
          <p:cNvSpPr txBox="1"/>
          <p:nvPr/>
        </p:nvSpPr>
        <p:spPr>
          <a:xfrm>
            <a:off x="5687438" y="1032991"/>
            <a:ext cx="45397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5 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Text Box 49"/>
          <p:cNvSpPr txBox="1"/>
          <p:nvPr/>
        </p:nvSpPr>
        <p:spPr>
          <a:xfrm>
            <a:off x="6332425" y="1032991"/>
            <a:ext cx="45397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5 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Text Box 50"/>
          <p:cNvSpPr txBox="1"/>
          <p:nvPr/>
        </p:nvSpPr>
        <p:spPr>
          <a:xfrm>
            <a:off x="7090657" y="1032991"/>
            <a:ext cx="453971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5 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Rectangle 37"/>
          <p:cNvSpPr txBox="1">
            <a:spLocks/>
          </p:cNvSpPr>
          <p:nvPr/>
        </p:nvSpPr>
        <p:spPr bwMode="auto">
          <a:xfrm>
            <a:off x="5131221" y="2262640"/>
            <a:ext cx="3247560" cy="32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宋体" panose="02010600030101010101" pitchFamily="2" charset="-122"/>
                <a:cs typeface="+mn-cs"/>
              </a:rPr>
              <a:t>add $t0, $s1, $s2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4213" y="6381750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P168</a:t>
            </a:r>
            <a:endParaRPr lang="zh-CN" altLang="en-US" dirty="0"/>
          </a:p>
        </p:txBody>
      </p:sp>
      <p:sp>
        <p:nvSpPr>
          <p:cNvPr id="32" name="椭圆 31"/>
          <p:cNvSpPr/>
          <p:nvPr/>
        </p:nvSpPr>
        <p:spPr bwMode="auto">
          <a:xfrm>
            <a:off x="6286512" y="4565532"/>
            <a:ext cx="933450" cy="50027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BB86AEE2-CCAF-4E37-8D03-B1D138924D0E}"/>
              </a:ext>
            </a:extLst>
          </p:cNvPr>
          <p:cNvGrpSpPr/>
          <p:nvPr/>
        </p:nvGrpSpPr>
        <p:grpSpPr>
          <a:xfrm>
            <a:off x="4137211" y="313437"/>
            <a:ext cx="4910843" cy="376449"/>
            <a:chOff x="4137211" y="313437"/>
            <a:chExt cx="4910843" cy="37644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xmlns="" id="{2E3AC81D-5C38-4ACA-8372-7CCC25E62F7A}"/>
                </a:ext>
              </a:extLst>
            </p:cNvPr>
            <p:cNvSpPr txBox="1"/>
            <p:nvPr/>
          </p:nvSpPr>
          <p:spPr>
            <a:xfrm>
              <a:off x="8749574" y="32811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xmlns="" id="{4B1B2652-F055-405C-B2B8-E5C94D3F9E34}"/>
                </a:ext>
              </a:extLst>
            </p:cNvPr>
            <p:cNvSpPr txBox="1"/>
            <p:nvPr/>
          </p:nvSpPr>
          <p:spPr>
            <a:xfrm>
              <a:off x="7755421" y="32845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xmlns="" id="{16146C6C-5A2D-4C30-8A39-47D3ACFB3E68}"/>
                </a:ext>
              </a:extLst>
            </p:cNvPr>
            <p:cNvSpPr txBox="1"/>
            <p:nvPr/>
          </p:nvSpPr>
          <p:spPr>
            <a:xfrm>
              <a:off x="7585543" y="33322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EF045C36-46AA-4642-B630-63E744041746}"/>
                </a:ext>
              </a:extLst>
            </p:cNvPr>
            <p:cNvSpPr txBox="1"/>
            <p:nvPr/>
          </p:nvSpPr>
          <p:spPr>
            <a:xfrm>
              <a:off x="6823131" y="313437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5F0D56C3-16B7-4F91-B63B-DEBC30ECCF31}"/>
                </a:ext>
              </a:extLst>
            </p:cNvPr>
            <p:cNvSpPr txBox="1"/>
            <p:nvPr/>
          </p:nvSpPr>
          <p:spPr>
            <a:xfrm>
              <a:off x="6593388" y="313437"/>
              <a:ext cx="3970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11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4BEB5EDF-A5A9-4906-86D9-F35E71CC6505}"/>
                </a:ext>
              </a:extLst>
            </p:cNvPr>
            <p:cNvSpPr txBox="1"/>
            <p:nvPr/>
          </p:nvSpPr>
          <p:spPr>
            <a:xfrm>
              <a:off x="6129178" y="327855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="" id="{08E4F6E5-EAED-48BB-92CB-138E42CED036}"/>
                </a:ext>
              </a:extLst>
            </p:cNvPr>
            <p:cNvSpPr txBox="1"/>
            <p:nvPr/>
          </p:nvSpPr>
          <p:spPr>
            <a:xfrm>
              <a:off x="5892574" y="341985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DF92C8E1-E2FE-4D74-B7A3-79DB8BEE54D0}"/>
                </a:ext>
              </a:extLst>
            </p:cNvPr>
            <p:cNvSpPr txBox="1"/>
            <p:nvPr/>
          </p:nvSpPr>
          <p:spPr>
            <a:xfrm>
              <a:off x="5495209" y="327855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="" id="{DFEB9860-DF4D-4EF1-B4FB-8B8A1472C7E5}"/>
                </a:ext>
              </a:extLst>
            </p:cNvPr>
            <p:cNvSpPr txBox="1"/>
            <p:nvPr/>
          </p:nvSpPr>
          <p:spPr>
            <a:xfrm>
              <a:off x="5283901" y="31880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21</a:t>
              </a:r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xmlns="" id="{59754BF7-3B81-465F-8CEF-95773B8CCF26}"/>
                </a:ext>
              </a:extLst>
            </p:cNvPr>
            <p:cNvSpPr txBox="1"/>
            <p:nvPr/>
          </p:nvSpPr>
          <p:spPr>
            <a:xfrm>
              <a:off x="4819691" y="333221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25</a:t>
              </a:r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2857B54F-EB8D-484E-A46D-0108B105625D}"/>
                </a:ext>
              </a:extLst>
            </p:cNvPr>
            <p:cNvSpPr txBox="1"/>
            <p:nvPr/>
          </p:nvSpPr>
          <p:spPr>
            <a:xfrm>
              <a:off x="4601421" y="336914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26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5509B432-80BD-46FB-A8C6-1355BB8C0821}"/>
                </a:ext>
              </a:extLst>
            </p:cNvPr>
            <p:cNvSpPr txBox="1"/>
            <p:nvPr/>
          </p:nvSpPr>
          <p:spPr>
            <a:xfrm>
              <a:off x="4137211" y="351332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31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DAF4A8B-FFB1-49D6-AED1-D0BAA72A7B4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zh-CN" sz="1400"/>
          </a:p>
        </p:txBody>
      </p:sp>
      <p:pic>
        <p:nvPicPr>
          <p:cNvPr id="36867" name="Picture 6" descr="f04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8" y="3140968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存取指令</a:t>
            </a:r>
            <a:r>
              <a:rPr lang="zh-CN" altLang="en-US" sz="2800" dirty="0"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ea typeface="宋体" panose="02010600030101010101" pitchFamily="2" charset="-122"/>
              </a:rPr>
              <a:t>Load/Store</a:t>
            </a:r>
            <a:r>
              <a:rPr lang="zh-CN" altLang="en-US" sz="2800" dirty="0">
                <a:ea typeface="宋体" panose="02010600030101010101" pitchFamily="2" charset="-122"/>
              </a:rPr>
              <a:t>）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204" y="1105595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读寄存器操作数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>
                <a:latin typeface="+mn-ea"/>
              </a:rPr>
              <a:t>基址</a:t>
            </a:r>
            <a:r>
              <a:rPr lang="en-US" altLang="zh-CN" sz="2400" dirty="0">
                <a:latin typeface="+mn-ea"/>
              </a:rPr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用</a:t>
            </a:r>
            <a:r>
              <a:rPr lang="en-US" altLang="zh-CN" sz="2400" dirty="0">
                <a:latin typeface="+mn-ea"/>
              </a:rPr>
              <a:t>16</a:t>
            </a:r>
            <a:r>
              <a:rPr lang="zh-CN" altLang="en-US" sz="2400" dirty="0">
                <a:latin typeface="+mn-ea"/>
              </a:rPr>
              <a:t>位偏移量计算地址</a:t>
            </a: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由</a:t>
            </a:r>
            <a:r>
              <a:rPr lang="en-US" altLang="zh-CN" sz="2400" dirty="0">
                <a:latin typeface="+mn-ea"/>
                <a:ea typeface="+mn-ea"/>
              </a:rPr>
              <a:t>ALU</a:t>
            </a:r>
            <a:r>
              <a:rPr lang="zh-CN" altLang="en-US" sz="2400" dirty="0">
                <a:latin typeface="+mn-ea"/>
                <a:ea typeface="+mn-ea"/>
              </a:rPr>
              <a:t>计算，对偏移量进行符号扩展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取</a:t>
            </a:r>
            <a:r>
              <a:rPr lang="en-US" altLang="zh-CN" sz="2400" dirty="0">
                <a:latin typeface="+mn-ea"/>
              </a:rPr>
              <a:t>Load: </a:t>
            </a:r>
            <a:r>
              <a:rPr lang="zh-CN" altLang="en-US" sz="2400" dirty="0">
                <a:latin typeface="+mn-ea"/>
              </a:rPr>
              <a:t>读内存单元、读入数据保存到寄存器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存</a:t>
            </a:r>
            <a:r>
              <a:rPr lang="en-US" altLang="zh-CN" sz="2400" dirty="0">
                <a:latin typeface="+mn-ea"/>
              </a:rPr>
              <a:t>Store: </a:t>
            </a:r>
            <a:r>
              <a:rPr lang="zh-CN" altLang="en-US" sz="2400" dirty="0">
                <a:latin typeface="+mn-ea"/>
              </a:rPr>
              <a:t>将寄存器值写入到内存单元</a:t>
            </a:r>
            <a:endParaRPr lang="en-AU" altLang="zh-CN" sz="24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6314" y="4286256"/>
            <a:ext cx="3583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</a:rPr>
              <a:t>lw</a:t>
            </a:r>
            <a:r>
              <a:rPr lang="en-US" altLang="zh-CN" sz="2400" dirty="0">
                <a:solidFill>
                  <a:srgbClr val="FF0000"/>
                </a:solidFill>
              </a:rPr>
              <a:t> $t1, </a:t>
            </a:r>
            <a:r>
              <a:rPr lang="en-US" altLang="zh-CN" sz="2400" dirty="0" err="1">
                <a:solidFill>
                  <a:srgbClr val="FF0000"/>
                </a:solidFill>
              </a:rPr>
              <a:t>offset_value</a:t>
            </a:r>
            <a:r>
              <a:rPr lang="en-US" altLang="zh-CN" sz="2400" dirty="0">
                <a:solidFill>
                  <a:srgbClr val="FF0000"/>
                </a:solidFill>
              </a:rPr>
              <a:t>($t2)</a:t>
            </a:r>
          </a:p>
          <a:p>
            <a:r>
              <a:rPr lang="en-US" altLang="zh-CN" sz="2400" dirty="0" err="1">
                <a:solidFill>
                  <a:srgbClr val="FF0000"/>
                </a:solidFill>
              </a:rPr>
              <a:t>sw</a:t>
            </a:r>
            <a:r>
              <a:rPr lang="en-US" altLang="zh-CN" sz="2400" dirty="0">
                <a:solidFill>
                  <a:srgbClr val="FF0000"/>
                </a:solidFill>
              </a:rPr>
              <a:t> $t1, </a:t>
            </a:r>
            <a:r>
              <a:rPr lang="en-US" altLang="zh-CN" sz="2400" dirty="0" err="1">
                <a:solidFill>
                  <a:srgbClr val="FF0000"/>
                </a:solidFill>
              </a:rPr>
              <a:t>offset_value</a:t>
            </a:r>
            <a:r>
              <a:rPr lang="en-US" altLang="zh-CN" sz="2400" dirty="0">
                <a:solidFill>
                  <a:srgbClr val="FF0000"/>
                </a:solidFill>
              </a:rPr>
              <a:t>($t2)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7" name="Group 4"/>
          <p:cNvGrpSpPr/>
          <p:nvPr/>
        </p:nvGrpSpPr>
        <p:grpSpPr>
          <a:xfrm>
            <a:off x="142844" y="5786454"/>
            <a:ext cx="6913562" cy="806450"/>
            <a:chOff x="884" y="981"/>
            <a:chExt cx="4355" cy="508"/>
          </a:xfrm>
        </p:grpSpPr>
        <p:sp>
          <p:nvSpPr>
            <p:cNvPr id="8" name="Text Box 5"/>
            <p:cNvSpPr txBox="1"/>
            <p:nvPr/>
          </p:nvSpPr>
          <p:spPr>
            <a:xfrm>
              <a:off x="884" y="981"/>
              <a:ext cx="817" cy="291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lvl="0" indent="0" algn="ctr" eaLnBrk="0" hangingPunct="0"/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op</a:t>
              </a:r>
              <a:endParaRPr lang="en-AU" altLang="zh-CN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Text Box 6"/>
            <p:cNvSpPr txBox="1"/>
            <p:nvPr/>
          </p:nvSpPr>
          <p:spPr>
            <a:xfrm>
              <a:off x="1701" y="981"/>
              <a:ext cx="680" cy="291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lvl="0" indent="0" algn="ctr" eaLnBrk="0" hangingPunct="0"/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rs</a:t>
              </a:r>
              <a:endParaRPr lang="en-AU" altLang="zh-CN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Text Box 7"/>
            <p:cNvSpPr txBox="1"/>
            <p:nvPr/>
          </p:nvSpPr>
          <p:spPr>
            <a:xfrm>
              <a:off x="2381" y="981"/>
              <a:ext cx="680" cy="291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lvl="0" indent="0" algn="ctr" eaLnBrk="0" hangingPunct="0"/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rt</a:t>
              </a:r>
              <a:endParaRPr lang="en-AU" altLang="zh-CN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Text Box 8"/>
            <p:cNvSpPr txBox="1"/>
            <p:nvPr/>
          </p:nvSpPr>
          <p:spPr>
            <a:xfrm>
              <a:off x="3061" y="981"/>
              <a:ext cx="2178" cy="291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lvl="0" indent="0" algn="ctr" eaLnBrk="0" hangingPunct="0"/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constant or address</a:t>
              </a:r>
              <a:endParaRPr lang="en-AU" altLang="zh-CN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Text Box 9"/>
            <p:cNvSpPr txBox="1"/>
            <p:nvPr/>
          </p:nvSpPr>
          <p:spPr>
            <a:xfrm>
              <a:off x="1067" y="1256"/>
              <a:ext cx="559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algn="ctr" eaLnBrk="0" hangingPunct="0"/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6 bits</a:t>
              </a:r>
              <a:endParaRPr lang="en-AU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Text Box 10"/>
            <p:cNvSpPr txBox="1"/>
            <p:nvPr/>
          </p:nvSpPr>
          <p:spPr>
            <a:xfrm>
              <a:off x="1838" y="1256"/>
              <a:ext cx="559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algn="ctr" eaLnBrk="0" hangingPunct="0"/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5 bits</a:t>
              </a:r>
              <a:endParaRPr lang="en-AU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Text Box 11"/>
            <p:cNvSpPr txBox="1"/>
            <p:nvPr/>
          </p:nvSpPr>
          <p:spPr>
            <a:xfrm>
              <a:off x="2519" y="1256"/>
              <a:ext cx="559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algn="ctr" eaLnBrk="0" hangingPunct="0"/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5 bits</a:t>
              </a:r>
              <a:endParaRPr lang="en-AU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Text Box 12"/>
            <p:cNvSpPr txBox="1"/>
            <p:nvPr/>
          </p:nvSpPr>
          <p:spPr>
            <a:xfrm>
              <a:off x="3935" y="1256"/>
              <a:ext cx="632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algn="ctr" eaLnBrk="0" hangingPunct="0"/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16 bits</a:t>
              </a:r>
              <a:endParaRPr lang="en-AU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2E6A639-9CAF-46C7-BCB3-ADD4641123C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zh-CN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2327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分支指令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5538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读入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个操作数（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个寄存器比较数</a:t>
            </a:r>
            <a:r>
              <a:rPr lang="en-US" altLang="zh-CN" sz="2400" dirty="0">
                <a:latin typeface="+mn-ea"/>
              </a:rPr>
              <a:t>/1</a:t>
            </a:r>
            <a:r>
              <a:rPr lang="zh-CN" altLang="en-US" sz="2400" dirty="0">
                <a:latin typeface="+mn-ea"/>
              </a:rPr>
              <a:t>目标地址）</a:t>
            </a:r>
            <a:endParaRPr lang="en-US" altLang="zh-CN" sz="2400" dirty="0">
              <a:latin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操作数的比较操作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由</a:t>
            </a:r>
            <a:r>
              <a:rPr lang="en-US" altLang="zh-CN" sz="2400" dirty="0">
                <a:latin typeface="+mn-ea"/>
                <a:ea typeface="+mn-ea"/>
              </a:rPr>
              <a:t> ALU</a:t>
            </a:r>
            <a:r>
              <a:rPr lang="zh-CN" altLang="en-US" sz="2400" dirty="0">
                <a:latin typeface="+mn-ea"/>
                <a:ea typeface="+mn-ea"/>
              </a:rPr>
              <a:t>执行减法，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建立标志位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计算</a:t>
            </a:r>
            <a:r>
              <a:rPr lang="zh-CN" altLang="en-US" sz="2400" dirty="0">
                <a:solidFill>
                  <a:srgbClr val="009900"/>
                </a:solidFill>
                <a:latin typeface="+mn-ea"/>
              </a:rPr>
              <a:t>分支目标地址</a:t>
            </a:r>
            <a:r>
              <a:rPr lang="en-US" altLang="zh-CN" sz="2400" dirty="0">
                <a:solidFill>
                  <a:srgbClr val="009900"/>
                </a:solidFill>
                <a:latin typeface="+mn-ea"/>
              </a:rPr>
              <a:t> </a:t>
            </a: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将地址偏移进行符号扩展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左移两位</a:t>
            </a:r>
            <a:r>
              <a:rPr lang="en-US" altLang="zh-CN" sz="2400" dirty="0">
                <a:latin typeface="+mn-ea"/>
                <a:ea typeface="+mn-ea"/>
              </a:rPr>
              <a:t>(</a:t>
            </a:r>
            <a:r>
              <a:rPr lang="zh-CN" altLang="en-US" sz="2400" dirty="0">
                <a:latin typeface="+mn-ea"/>
                <a:ea typeface="+mn-ea"/>
              </a:rPr>
              <a:t>按字为单位的偏移量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再加上（</a:t>
            </a:r>
            <a:r>
              <a:rPr lang="en-US" altLang="zh-CN" sz="2400" dirty="0">
                <a:latin typeface="+mn-ea"/>
                <a:ea typeface="+mn-ea"/>
              </a:rPr>
              <a:t>PC + 4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/>
            <a:r>
              <a:rPr lang="en-US" altLang="zh-CN" dirty="0">
                <a:latin typeface="+mn-ea"/>
                <a:ea typeface="+mn-ea"/>
              </a:rPr>
              <a:t>PC+4</a:t>
            </a:r>
            <a:r>
              <a:rPr lang="zh-CN" altLang="en-US" dirty="0">
                <a:latin typeface="+mn-ea"/>
                <a:ea typeface="+mn-ea"/>
              </a:rPr>
              <a:t>在本条指令取指后就已完成计算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根据标志位确定是否分支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分支发生（</a:t>
            </a:r>
            <a:r>
              <a:rPr lang="en-US" altLang="zh-CN" sz="2400" dirty="0">
                <a:latin typeface="+mn-ea"/>
                <a:ea typeface="+mn-ea"/>
              </a:rPr>
              <a:t>branch taken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r>
              <a:rPr lang="en-US" altLang="zh-CN" sz="2400" dirty="0">
                <a:latin typeface="+mn-ea"/>
                <a:ea typeface="+mn-ea"/>
              </a:rPr>
              <a:t>/</a:t>
            </a:r>
            <a:r>
              <a:rPr lang="zh-CN" altLang="en-US" sz="2400" dirty="0">
                <a:latin typeface="+mn-ea"/>
                <a:ea typeface="+mn-ea"/>
              </a:rPr>
              <a:t>分支未发生</a:t>
            </a:r>
            <a:endParaRPr lang="en-AU" altLang="zh-CN" sz="24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19227" y="390164"/>
            <a:ext cx="2818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  <a:latin typeface="+mn-ea"/>
              </a:rPr>
              <a:t>bne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 $s3, $s4, Else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" name="直接箭头连接符 2"/>
          <p:cNvCxnSpPr/>
          <p:nvPr/>
        </p:nvCxnSpPr>
        <p:spPr bwMode="auto">
          <a:xfrm flipH="1" flipV="1">
            <a:off x="4355331" y="764704"/>
            <a:ext cx="72008" cy="360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 bwMode="auto">
          <a:xfrm flipV="1">
            <a:off x="4499347" y="764704"/>
            <a:ext cx="504056" cy="360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接箭头连接符 7"/>
          <p:cNvCxnSpPr/>
          <p:nvPr/>
        </p:nvCxnSpPr>
        <p:spPr bwMode="auto">
          <a:xfrm flipH="1" flipV="1">
            <a:off x="6083523" y="764704"/>
            <a:ext cx="288032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060848"/>
            <a:ext cx="1866900" cy="180022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 bwMode="auto">
          <a:xfrm>
            <a:off x="7233642" y="2636912"/>
            <a:ext cx="933450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836166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F24687C8-9346-4887-A473-64C6905E003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zh-CN" sz="1400" dirty="0"/>
          </a:p>
        </p:txBody>
      </p:sp>
      <p:pic>
        <p:nvPicPr>
          <p:cNvPr id="40963" name="Picture 7" descr="f04-0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71" y="207499"/>
            <a:ext cx="5764433" cy="419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分支指令部件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7524" y="3198167"/>
            <a:ext cx="2818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  <a:latin typeface="+mn-ea"/>
              </a:rPr>
              <a:t>bne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 $s3, $s4, Else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Text Box 5"/>
          <p:cNvSpPr txBox="1"/>
          <p:nvPr/>
        </p:nvSpPr>
        <p:spPr>
          <a:xfrm>
            <a:off x="5380023" y="5134789"/>
            <a:ext cx="475400" cy="338554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op</a:t>
            </a:r>
            <a:endParaRPr lang="en-AU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Text Box 6"/>
          <p:cNvSpPr txBox="1"/>
          <p:nvPr/>
        </p:nvSpPr>
        <p:spPr>
          <a:xfrm>
            <a:off x="5855423" y="5134789"/>
            <a:ext cx="400082" cy="338554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rs</a:t>
            </a:r>
            <a:endParaRPr lang="en-AU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 Box 7"/>
          <p:cNvSpPr txBox="1"/>
          <p:nvPr/>
        </p:nvSpPr>
        <p:spPr>
          <a:xfrm>
            <a:off x="6266823" y="5134789"/>
            <a:ext cx="366701" cy="338554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rt</a:t>
            </a:r>
            <a:endParaRPr lang="en-AU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Text Box 8"/>
          <p:cNvSpPr txBox="1"/>
          <p:nvPr/>
        </p:nvSpPr>
        <p:spPr>
          <a:xfrm>
            <a:off x="6644842" y="5134789"/>
            <a:ext cx="2191565" cy="338554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constant or address</a:t>
            </a:r>
            <a:endParaRPr lang="en-AU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 Box 9"/>
          <p:cNvSpPr txBox="1"/>
          <p:nvPr/>
        </p:nvSpPr>
        <p:spPr>
          <a:xfrm>
            <a:off x="5242961" y="5433672"/>
            <a:ext cx="65114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6 bits</a:t>
            </a:r>
            <a:endParaRPr lang="en-AU" altLang="zh-CN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Text Box 10"/>
          <p:cNvSpPr txBox="1"/>
          <p:nvPr/>
        </p:nvSpPr>
        <p:spPr>
          <a:xfrm>
            <a:off x="5729894" y="4838344"/>
            <a:ext cx="65114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5 bits</a:t>
            </a:r>
            <a:endParaRPr lang="en-AU" altLang="zh-CN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 Box 11"/>
          <p:cNvSpPr txBox="1"/>
          <p:nvPr/>
        </p:nvSpPr>
        <p:spPr>
          <a:xfrm>
            <a:off x="6124603" y="5442566"/>
            <a:ext cx="65114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5 bits</a:t>
            </a:r>
            <a:endParaRPr lang="en-AU" altLang="zh-CN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 Box 12"/>
          <p:cNvSpPr txBox="1"/>
          <p:nvPr/>
        </p:nvSpPr>
        <p:spPr>
          <a:xfrm>
            <a:off x="7257794" y="5442566"/>
            <a:ext cx="750526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 bits</a:t>
            </a:r>
            <a:endParaRPr lang="en-AU" altLang="zh-CN" sz="14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08710" y="5858716"/>
            <a:ext cx="2838994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7150">
              <a:lnSpc>
                <a:spcPct val="90000"/>
              </a:lnSpc>
              <a:buClr>
                <a:srgbClr val="7030A0"/>
              </a:buClr>
            </a:pPr>
            <a:r>
              <a:rPr lang="zh-CN" altLang="en-US" dirty="0">
                <a:ea typeface="Arial" panose="020B0604020202020204" pitchFamily="34" charset="0"/>
              </a:rPr>
              <a:t>目标地址 </a:t>
            </a:r>
            <a:r>
              <a:rPr lang="en-US" altLang="zh-CN" dirty="0"/>
              <a:t>= PC + offset × 4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B6EC50E0-9782-46E6-9A83-1524A4D258B5}"/>
              </a:ext>
            </a:extLst>
          </p:cNvPr>
          <p:cNvGrpSpPr/>
          <p:nvPr/>
        </p:nvGrpSpPr>
        <p:grpSpPr>
          <a:xfrm>
            <a:off x="497828" y="4210983"/>
            <a:ext cx="4263081" cy="1956454"/>
            <a:chOff x="6322040" y="1010095"/>
            <a:chExt cx="5019267" cy="216024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EA89B728-8931-4A93-AA49-41019B95E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2040" y="1053705"/>
              <a:ext cx="5009801" cy="2081698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20D6DA99-9BDF-472B-9E7C-87DAB724FC7F}"/>
                </a:ext>
              </a:extLst>
            </p:cNvPr>
            <p:cNvSpPr/>
            <p:nvPr/>
          </p:nvSpPr>
          <p:spPr bwMode="auto">
            <a:xfrm>
              <a:off x="6331506" y="1010095"/>
              <a:ext cx="5009801" cy="216024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14DE2C0B-4F94-4143-95B0-C561B85843FB}"/>
              </a:ext>
            </a:extLst>
          </p:cNvPr>
          <p:cNvSpPr/>
          <p:nvPr/>
        </p:nvSpPr>
        <p:spPr bwMode="auto">
          <a:xfrm>
            <a:off x="1259632" y="6277215"/>
            <a:ext cx="1860821" cy="4286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2000" b="1" dirty="0">
                <a:ea typeface="宋体" panose="02010600030101010101" pitchFamily="2" charset="-122"/>
              </a:rPr>
              <a:t>第</a:t>
            </a:r>
            <a:r>
              <a:rPr lang="en-US" altLang="zh-CN" sz="2000" b="1" dirty="0"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ea typeface="宋体" panose="02010600030101010101" pitchFamily="2" charset="-122"/>
              </a:rPr>
              <a:t>章</a:t>
            </a:r>
            <a:r>
              <a:rPr lang="en-US" altLang="zh-CN" sz="2000" b="1" dirty="0">
                <a:ea typeface="宋体" panose="02010600030101010101" pitchFamily="2" charset="-122"/>
              </a:rPr>
              <a:t>P77</a:t>
            </a:r>
            <a:r>
              <a:rPr lang="zh-CN" altLang="en-US" sz="2000" b="1" dirty="0">
                <a:ea typeface="宋体" panose="02010600030101010101" pitchFamily="2" charset="-122"/>
              </a:rPr>
              <a:t>例题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836166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F24687C8-9346-4887-A473-64C6905E003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zh-CN" sz="1400" dirty="0"/>
          </a:p>
        </p:txBody>
      </p:sp>
      <p:pic>
        <p:nvPicPr>
          <p:cNvPr id="40963" name="Picture 7" descr="f04-0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6049"/>
            <a:ext cx="6452015" cy="469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分支指令部件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79640" y="5257898"/>
            <a:ext cx="1002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j loop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5265" y="4569618"/>
            <a:ext cx="3661021" cy="1584176"/>
            <a:chOff x="190899" y="2204864"/>
            <a:chExt cx="3661021" cy="158417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899" y="2276872"/>
              <a:ext cx="3600399" cy="144016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 bwMode="auto">
            <a:xfrm>
              <a:off x="190899" y="2204864"/>
              <a:ext cx="3661021" cy="158417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20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4A09874-4D4C-49AD-878C-95F81283EB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zh-CN" sz="14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构建简单的数据通路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5397" y="1270000"/>
            <a:ext cx="8270875" cy="3311128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初步</a:t>
            </a:r>
            <a:r>
              <a:rPr lang="zh-CN" altLang="en-US" sz="2400" dirty="0">
                <a:latin typeface="+mn-ea"/>
              </a:rPr>
              <a:t>的数据通路在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个时钟周期</a:t>
            </a:r>
            <a:r>
              <a:rPr lang="zh-CN" altLang="en-US" sz="2400" dirty="0">
                <a:latin typeface="+mn-ea"/>
              </a:rPr>
              <a:t>内完成指令</a:t>
            </a:r>
            <a:endParaRPr lang="en-US" altLang="zh-CN" sz="2400" dirty="0">
              <a:latin typeface="+mn-ea"/>
            </a:endParaRPr>
          </a:p>
          <a:p>
            <a:pPr eaLnBrk="1" hangingPunct="1"/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每个数据通路部件在一个时钟周期内只能处理一条指令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因此需要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独立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zh-CN" altLang="en-US" sz="2400" dirty="0">
                <a:latin typeface="+mn-ea"/>
                <a:ea typeface="+mn-ea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指令存储器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 eaLnBrk="1" hangingPunct="1"/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当不同指令的数据来源不同时，需要使用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多选器</a:t>
            </a:r>
            <a:endParaRPr lang="en-AU" altLang="zh-CN" sz="24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685425-BFB4-49AA-A567-64E16B0B11A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AU" altLang="zh-CN" sz="1400"/>
          </a:p>
        </p:txBody>
      </p:sp>
      <p:pic>
        <p:nvPicPr>
          <p:cNvPr id="45059" name="Picture 5" descr="f04-1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简单的数据通路</a:t>
            </a:r>
            <a:r>
              <a:rPr lang="en-US" altLang="zh-CN" dirty="0">
                <a:ea typeface="宋体" panose="02010600030101010101" pitchFamily="2" charset="-122"/>
              </a:rPr>
              <a:t>(R</a:t>
            </a:r>
            <a:r>
              <a:rPr lang="zh-CN" altLang="en-US" dirty="0">
                <a:ea typeface="宋体" panose="02010600030101010101" pitchFamily="2" charset="-122"/>
              </a:rPr>
              <a:t>型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存取 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820438" y="2217106"/>
            <a:ext cx="1471642" cy="45719"/>
          </a:xfrm>
          <a:custGeom>
            <a:avLst/>
            <a:gdLst>
              <a:gd name="connsiteX0" fmla="*/ 0 w 1277655"/>
              <a:gd name="connsiteY0" fmla="*/ 0 h 12526"/>
              <a:gd name="connsiteX1" fmla="*/ 1277655 w 1277655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7655" h="12526">
                <a:moveTo>
                  <a:pt x="0" y="0"/>
                </a:moveTo>
                <a:lnTo>
                  <a:pt x="1277655" y="1252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757808" y="2981195"/>
            <a:ext cx="1665962" cy="50607"/>
          </a:xfrm>
          <a:custGeom>
            <a:avLst/>
            <a:gdLst>
              <a:gd name="connsiteX0" fmla="*/ 0 w 1665962"/>
              <a:gd name="connsiteY0" fmla="*/ 12526 h 50607"/>
              <a:gd name="connsiteX1" fmla="*/ 588724 w 1665962"/>
              <a:gd name="connsiteY1" fmla="*/ 25052 h 50607"/>
              <a:gd name="connsiteX2" fmla="*/ 989556 w 1665962"/>
              <a:gd name="connsiteY2" fmla="*/ 50104 h 50607"/>
              <a:gd name="connsiteX3" fmla="*/ 1665962 w 1665962"/>
              <a:gd name="connsiteY3" fmla="*/ 0 h 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5962" h="50607">
                <a:moveTo>
                  <a:pt x="0" y="12526"/>
                </a:moveTo>
                <a:lnTo>
                  <a:pt x="588724" y="25052"/>
                </a:lnTo>
                <a:cubicBezTo>
                  <a:pt x="753650" y="31315"/>
                  <a:pt x="810016" y="54279"/>
                  <a:pt x="989556" y="50104"/>
                </a:cubicBezTo>
                <a:cubicBezTo>
                  <a:pt x="1169096" y="45929"/>
                  <a:pt x="1417529" y="22964"/>
                  <a:pt x="166596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1240582" y="2868460"/>
            <a:ext cx="7393798" cy="2794426"/>
          </a:xfrm>
          <a:custGeom>
            <a:avLst/>
            <a:gdLst>
              <a:gd name="connsiteX0" fmla="*/ 4533917 w 7393798"/>
              <a:gd name="connsiteY0" fmla="*/ 0 h 2794426"/>
              <a:gd name="connsiteX1" fmla="*/ 4734333 w 7393798"/>
              <a:gd name="connsiteY1" fmla="*/ 288099 h 2794426"/>
              <a:gd name="connsiteX2" fmla="*/ 4922223 w 7393798"/>
              <a:gd name="connsiteY2" fmla="*/ 1340285 h 2794426"/>
              <a:gd name="connsiteX3" fmla="*/ 6287560 w 7393798"/>
              <a:gd name="connsiteY3" fmla="*/ 1503124 h 2794426"/>
              <a:gd name="connsiteX4" fmla="*/ 6600711 w 7393798"/>
              <a:gd name="connsiteY4" fmla="*/ 1089765 h 2794426"/>
              <a:gd name="connsiteX5" fmla="*/ 6801128 w 7393798"/>
              <a:gd name="connsiteY5" fmla="*/ 588724 h 2794426"/>
              <a:gd name="connsiteX6" fmla="*/ 7176908 w 7393798"/>
              <a:gd name="connsiteY6" fmla="*/ 501041 h 2794426"/>
              <a:gd name="connsiteX7" fmla="*/ 7364799 w 7393798"/>
              <a:gd name="connsiteY7" fmla="*/ 864296 h 2794426"/>
              <a:gd name="connsiteX8" fmla="*/ 7339747 w 7393798"/>
              <a:gd name="connsiteY8" fmla="*/ 2342367 h 2794426"/>
              <a:gd name="connsiteX9" fmla="*/ 6863758 w 7393798"/>
              <a:gd name="connsiteY9" fmla="*/ 2630466 h 2794426"/>
              <a:gd name="connsiteX10" fmla="*/ 5899254 w 7393798"/>
              <a:gd name="connsiteY10" fmla="*/ 2705622 h 2794426"/>
              <a:gd name="connsiteX11" fmla="*/ 675900 w 7393798"/>
              <a:gd name="connsiteY11" fmla="*/ 2680570 h 2794426"/>
              <a:gd name="connsiteX12" fmla="*/ 62125 w 7393798"/>
              <a:gd name="connsiteY12" fmla="*/ 1290181 h 2794426"/>
              <a:gd name="connsiteX13" fmla="*/ 638322 w 7393798"/>
              <a:gd name="connsiteY13" fmla="*/ 726510 h 279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93798" h="2794426">
                <a:moveTo>
                  <a:pt x="4533917" y="0"/>
                </a:moveTo>
                <a:cubicBezTo>
                  <a:pt x="4601766" y="32359"/>
                  <a:pt x="4669615" y="64718"/>
                  <a:pt x="4734333" y="288099"/>
                </a:cubicBezTo>
                <a:cubicBezTo>
                  <a:pt x="4799051" y="511480"/>
                  <a:pt x="4663352" y="1137781"/>
                  <a:pt x="4922223" y="1340285"/>
                </a:cubicBezTo>
                <a:cubicBezTo>
                  <a:pt x="5181094" y="1542789"/>
                  <a:pt x="6007812" y="1544877"/>
                  <a:pt x="6287560" y="1503124"/>
                </a:cubicBezTo>
                <a:cubicBezTo>
                  <a:pt x="6567308" y="1461371"/>
                  <a:pt x="6515116" y="1242165"/>
                  <a:pt x="6600711" y="1089765"/>
                </a:cubicBezTo>
                <a:cubicBezTo>
                  <a:pt x="6686306" y="937365"/>
                  <a:pt x="6705095" y="686845"/>
                  <a:pt x="6801128" y="588724"/>
                </a:cubicBezTo>
                <a:cubicBezTo>
                  <a:pt x="6897161" y="490603"/>
                  <a:pt x="7082963" y="455112"/>
                  <a:pt x="7176908" y="501041"/>
                </a:cubicBezTo>
                <a:cubicBezTo>
                  <a:pt x="7270853" y="546970"/>
                  <a:pt x="7337659" y="557408"/>
                  <a:pt x="7364799" y="864296"/>
                </a:cubicBezTo>
                <a:cubicBezTo>
                  <a:pt x="7391939" y="1171184"/>
                  <a:pt x="7423254" y="2048005"/>
                  <a:pt x="7339747" y="2342367"/>
                </a:cubicBezTo>
                <a:cubicBezTo>
                  <a:pt x="7256240" y="2636729"/>
                  <a:pt x="7103840" y="2569924"/>
                  <a:pt x="6863758" y="2630466"/>
                </a:cubicBezTo>
                <a:cubicBezTo>
                  <a:pt x="6623676" y="2691008"/>
                  <a:pt x="5899254" y="2705622"/>
                  <a:pt x="5899254" y="2705622"/>
                </a:cubicBezTo>
                <a:cubicBezTo>
                  <a:pt x="4867944" y="2713973"/>
                  <a:pt x="1648755" y="2916477"/>
                  <a:pt x="675900" y="2680570"/>
                </a:cubicBezTo>
                <a:cubicBezTo>
                  <a:pt x="-296955" y="2444663"/>
                  <a:pt x="68388" y="1615858"/>
                  <a:pt x="62125" y="1290181"/>
                </a:cubicBezTo>
                <a:cubicBezTo>
                  <a:pt x="55862" y="964504"/>
                  <a:pt x="347092" y="845507"/>
                  <a:pt x="638322" y="72651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469710" y="2342367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801666" y="268848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5761973" y="2642992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3319397" y="3031299"/>
            <a:ext cx="3256767" cy="726743"/>
          </a:xfrm>
          <a:custGeom>
            <a:avLst/>
            <a:gdLst>
              <a:gd name="connsiteX0" fmla="*/ 0 w 3256767"/>
              <a:gd name="connsiteY0" fmla="*/ 0 h 726743"/>
              <a:gd name="connsiteX1" fmla="*/ 551145 w 3256767"/>
              <a:gd name="connsiteY1" fmla="*/ 187890 h 726743"/>
              <a:gd name="connsiteX2" fmla="*/ 663880 w 3256767"/>
              <a:gd name="connsiteY2" fmla="*/ 601249 h 726743"/>
              <a:gd name="connsiteX3" fmla="*/ 1215025 w 3256767"/>
              <a:gd name="connsiteY3" fmla="*/ 726509 h 726743"/>
              <a:gd name="connsiteX4" fmla="*/ 3256767 w 3256767"/>
              <a:gd name="connsiteY4" fmla="*/ 626301 h 72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67" h="726743">
                <a:moveTo>
                  <a:pt x="0" y="0"/>
                </a:moveTo>
                <a:cubicBezTo>
                  <a:pt x="220249" y="43841"/>
                  <a:pt x="440498" y="87682"/>
                  <a:pt x="551145" y="187890"/>
                </a:cubicBezTo>
                <a:cubicBezTo>
                  <a:pt x="661792" y="288098"/>
                  <a:pt x="553233" y="511479"/>
                  <a:pt x="663880" y="601249"/>
                </a:cubicBezTo>
                <a:cubicBezTo>
                  <a:pt x="774527" y="691019"/>
                  <a:pt x="782877" y="722334"/>
                  <a:pt x="1215025" y="726509"/>
                </a:cubicBezTo>
                <a:cubicBezTo>
                  <a:pt x="1647173" y="730684"/>
                  <a:pt x="2451970" y="678492"/>
                  <a:pt x="3256767" y="626301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90814" y="5775621"/>
            <a:ext cx="80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9900"/>
                </a:solidFill>
              </a:rPr>
              <a:t>存字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976697" y="5775621"/>
            <a:ext cx="2294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zh-CN" altLang="en-US" b="1" dirty="0">
                <a:solidFill>
                  <a:srgbClr val="FF0000"/>
                </a:solidFill>
              </a:rPr>
              <a:t>型（算术逻辑运算）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870207" y="2861287"/>
            <a:ext cx="7897812" cy="2931689"/>
          </a:xfrm>
          <a:custGeom>
            <a:avLst/>
            <a:gdLst>
              <a:gd name="connsiteX0" fmla="*/ 6783196 w 7897812"/>
              <a:gd name="connsiteY0" fmla="*/ 82329 h 2931689"/>
              <a:gd name="connsiteX1" fmla="*/ 7584861 w 7897812"/>
              <a:gd name="connsiteY1" fmla="*/ 107381 h 2931689"/>
              <a:gd name="connsiteX2" fmla="*/ 7872960 w 7897812"/>
              <a:gd name="connsiteY2" fmla="*/ 1134516 h 2931689"/>
              <a:gd name="connsiteX3" fmla="*/ 7735174 w 7897812"/>
              <a:gd name="connsiteY3" fmla="*/ 2712795 h 2931689"/>
              <a:gd name="connsiteX4" fmla="*/ 6570253 w 7897812"/>
              <a:gd name="connsiteY4" fmla="*/ 2913212 h 2931689"/>
              <a:gd name="connsiteX5" fmla="*/ 545234 w 7897812"/>
              <a:gd name="connsiteY5" fmla="*/ 2662691 h 2931689"/>
              <a:gd name="connsiteX6" fmla="*/ 344818 w 7897812"/>
              <a:gd name="connsiteY6" fmla="*/ 883995 h 2931689"/>
              <a:gd name="connsiteX7" fmla="*/ 1096379 w 7897812"/>
              <a:gd name="connsiteY7" fmla="*/ 545792 h 293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7812" h="2931689">
                <a:moveTo>
                  <a:pt x="6783196" y="82329"/>
                </a:moveTo>
                <a:cubicBezTo>
                  <a:pt x="7093215" y="7173"/>
                  <a:pt x="7403234" y="-67983"/>
                  <a:pt x="7584861" y="107381"/>
                </a:cubicBezTo>
                <a:cubicBezTo>
                  <a:pt x="7766488" y="282745"/>
                  <a:pt x="7847908" y="700280"/>
                  <a:pt x="7872960" y="1134516"/>
                </a:cubicBezTo>
                <a:cubicBezTo>
                  <a:pt x="7898012" y="1568752"/>
                  <a:pt x="7952292" y="2416346"/>
                  <a:pt x="7735174" y="2712795"/>
                </a:cubicBezTo>
                <a:cubicBezTo>
                  <a:pt x="7518056" y="3009244"/>
                  <a:pt x="7768576" y="2921563"/>
                  <a:pt x="6570253" y="2913212"/>
                </a:cubicBezTo>
                <a:cubicBezTo>
                  <a:pt x="5371930" y="2904861"/>
                  <a:pt x="1582806" y="3000894"/>
                  <a:pt x="545234" y="2662691"/>
                </a:cubicBezTo>
                <a:cubicBezTo>
                  <a:pt x="-492339" y="2324488"/>
                  <a:pt x="252960" y="1236812"/>
                  <a:pt x="344818" y="883995"/>
                </a:cubicBezTo>
                <a:cubicBezTo>
                  <a:pt x="436676" y="531178"/>
                  <a:pt x="766527" y="538485"/>
                  <a:pt x="1096379" y="545792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47031" y="5775621"/>
            <a:ext cx="801266" cy="338554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取字</a:t>
            </a:r>
          </a:p>
        </p:txBody>
      </p:sp>
      <p:sp>
        <p:nvSpPr>
          <p:cNvPr id="17" name="任意多边形 16"/>
          <p:cNvSpPr/>
          <p:nvPr/>
        </p:nvSpPr>
        <p:spPr bwMode="auto">
          <a:xfrm>
            <a:off x="3469710" y="2429903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801666" y="273837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5761973" y="2732107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4" grpId="0"/>
      <p:bldP spid="14" grpId="1"/>
      <p:bldP spid="11" grpId="0" animBg="1"/>
      <p:bldP spid="11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51E9AC9-9E7D-4F3D-BC3E-B944F89422D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AU" altLang="zh-CN" sz="1400"/>
          </a:p>
        </p:txBody>
      </p:sp>
      <p:pic>
        <p:nvPicPr>
          <p:cNvPr id="47107" name="Picture 5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完整的数据通路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139952" y="1772816"/>
            <a:ext cx="3600400" cy="14401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940152" y="1289051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580112" y="3199320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724128" y="3683085"/>
            <a:ext cx="576064" cy="38100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705656" y="1224410"/>
            <a:ext cx="6617965" cy="2257826"/>
          </a:xfrm>
          <a:custGeom>
            <a:avLst/>
            <a:gdLst>
              <a:gd name="connsiteX0" fmla="*/ 521895 w 6617965"/>
              <a:gd name="connsiteY0" fmla="*/ 2257826 h 2257826"/>
              <a:gd name="connsiteX1" fmla="*/ 747363 w 6617965"/>
              <a:gd name="connsiteY1" fmla="*/ 1856993 h 2257826"/>
              <a:gd name="connsiteX2" fmla="*/ 847571 w 6617965"/>
              <a:gd name="connsiteY2" fmla="*/ 879963 h 2257826"/>
              <a:gd name="connsiteX3" fmla="*/ 1536503 w 6617965"/>
              <a:gd name="connsiteY3" fmla="*/ 604390 h 2257826"/>
              <a:gd name="connsiteX4" fmla="*/ 2789106 w 6617965"/>
              <a:gd name="connsiteY4" fmla="*/ 854911 h 2257826"/>
              <a:gd name="connsiteX5" fmla="*/ 3979078 w 6617965"/>
              <a:gd name="connsiteY5" fmla="*/ 817332 h 2257826"/>
              <a:gd name="connsiteX6" fmla="*/ 5131473 w 6617965"/>
              <a:gd name="connsiteY6" fmla="*/ 654494 h 2257826"/>
              <a:gd name="connsiteX7" fmla="*/ 6108503 w 6617965"/>
              <a:gd name="connsiteY7" fmla="*/ 704598 h 2257826"/>
              <a:gd name="connsiteX8" fmla="*/ 6471758 w 6617965"/>
              <a:gd name="connsiteY8" fmla="*/ 654494 h 2257826"/>
              <a:gd name="connsiteX9" fmla="*/ 6371549 w 6617965"/>
              <a:gd name="connsiteY9" fmla="*/ 316291 h 2257826"/>
              <a:gd name="connsiteX10" fmla="*/ 3716032 w 6617965"/>
              <a:gd name="connsiteY10" fmla="*/ 40719 h 2257826"/>
              <a:gd name="connsiteX11" fmla="*/ 872623 w 6617965"/>
              <a:gd name="connsiteY11" fmla="*/ 78297 h 2257826"/>
              <a:gd name="connsiteX12" fmla="*/ 70958 w 6617965"/>
              <a:gd name="connsiteY12" fmla="*/ 754702 h 2257826"/>
              <a:gd name="connsiteX13" fmla="*/ 70958 w 6617965"/>
              <a:gd name="connsiteY13" fmla="*/ 1919623 h 2257826"/>
              <a:gd name="connsiteX14" fmla="*/ 346530 w 6617965"/>
              <a:gd name="connsiteY14" fmla="*/ 2220248 h 225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17965" h="2257826">
                <a:moveTo>
                  <a:pt x="521895" y="2257826"/>
                </a:moveTo>
                <a:cubicBezTo>
                  <a:pt x="607489" y="2172231"/>
                  <a:pt x="693084" y="2086637"/>
                  <a:pt x="747363" y="1856993"/>
                </a:cubicBezTo>
                <a:cubicBezTo>
                  <a:pt x="801642" y="1627349"/>
                  <a:pt x="716048" y="1088730"/>
                  <a:pt x="847571" y="879963"/>
                </a:cubicBezTo>
                <a:cubicBezTo>
                  <a:pt x="979094" y="671196"/>
                  <a:pt x="1212914" y="608565"/>
                  <a:pt x="1536503" y="604390"/>
                </a:cubicBezTo>
                <a:cubicBezTo>
                  <a:pt x="1860092" y="600215"/>
                  <a:pt x="2382010" y="819421"/>
                  <a:pt x="2789106" y="854911"/>
                </a:cubicBezTo>
                <a:cubicBezTo>
                  <a:pt x="3196202" y="890401"/>
                  <a:pt x="3588684" y="850735"/>
                  <a:pt x="3979078" y="817332"/>
                </a:cubicBezTo>
                <a:cubicBezTo>
                  <a:pt x="4369472" y="783929"/>
                  <a:pt x="4776569" y="673283"/>
                  <a:pt x="5131473" y="654494"/>
                </a:cubicBezTo>
                <a:cubicBezTo>
                  <a:pt x="5486377" y="635705"/>
                  <a:pt x="5885122" y="704598"/>
                  <a:pt x="6108503" y="704598"/>
                </a:cubicBezTo>
                <a:cubicBezTo>
                  <a:pt x="6331884" y="704598"/>
                  <a:pt x="6427917" y="719212"/>
                  <a:pt x="6471758" y="654494"/>
                </a:cubicBezTo>
                <a:cubicBezTo>
                  <a:pt x="6515599" y="589776"/>
                  <a:pt x="6830837" y="418587"/>
                  <a:pt x="6371549" y="316291"/>
                </a:cubicBezTo>
                <a:cubicBezTo>
                  <a:pt x="5912261" y="213995"/>
                  <a:pt x="4632520" y="80385"/>
                  <a:pt x="3716032" y="40719"/>
                </a:cubicBezTo>
                <a:cubicBezTo>
                  <a:pt x="2799544" y="1053"/>
                  <a:pt x="1480135" y="-40700"/>
                  <a:pt x="872623" y="78297"/>
                </a:cubicBezTo>
                <a:cubicBezTo>
                  <a:pt x="265111" y="197294"/>
                  <a:pt x="204569" y="447814"/>
                  <a:pt x="70958" y="754702"/>
                </a:cubicBezTo>
                <a:cubicBezTo>
                  <a:pt x="-62653" y="1061590"/>
                  <a:pt x="25029" y="1675365"/>
                  <a:pt x="70958" y="1919623"/>
                </a:cubicBezTo>
                <a:cubicBezTo>
                  <a:pt x="116887" y="2163881"/>
                  <a:pt x="231708" y="2192064"/>
                  <a:pt x="346530" y="22202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1265129" y="2113570"/>
            <a:ext cx="4396635" cy="1368666"/>
          </a:xfrm>
          <a:custGeom>
            <a:avLst/>
            <a:gdLst>
              <a:gd name="connsiteX0" fmla="*/ 0 w 4308953"/>
              <a:gd name="connsiteY0" fmla="*/ 1368666 h 1368666"/>
              <a:gd name="connsiteX1" fmla="*/ 225468 w 4308953"/>
              <a:gd name="connsiteY1" fmla="*/ 1055515 h 1368666"/>
              <a:gd name="connsiteX2" fmla="*/ 350729 w 4308953"/>
              <a:gd name="connsiteY2" fmla="*/ 53433 h 1368666"/>
              <a:gd name="connsiteX3" fmla="*/ 1816274 w 4308953"/>
              <a:gd name="connsiteY3" fmla="*/ 128589 h 1368666"/>
              <a:gd name="connsiteX4" fmla="*/ 4308953 w 4308953"/>
              <a:gd name="connsiteY4" fmla="*/ 103537 h 1368666"/>
              <a:gd name="connsiteX5" fmla="*/ 4308953 w 4308953"/>
              <a:gd name="connsiteY5" fmla="*/ 103537 h 136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8953" h="1368666">
                <a:moveTo>
                  <a:pt x="0" y="1368666"/>
                </a:moveTo>
                <a:cubicBezTo>
                  <a:pt x="83506" y="1321693"/>
                  <a:pt x="167013" y="1274721"/>
                  <a:pt x="225468" y="1055515"/>
                </a:cubicBezTo>
                <a:cubicBezTo>
                  <a:pt x="283923" y="836309"/>
                  <a:pt x="85595" y="207921"/>
                  <a:pt x="350729" y="53433"/>
                </a:cubicBezTo>
                <a:cubicBezTo>
                  <a:pt x="615863" y="-101055"/>
                  <a:pt x="1816274" y="128589"/>
                  <a:pt x="1816274" y="128589"/>
                </a:cubicBezTo>
                <a:lnTo>
                  <a:pt x="4308953" y="103537"/>
                </a:lnTo>
                <a:lnTo>
                  <a:pt x="4308953" y="103537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2517732" y="2931090"/>
            <a:ext cx="3144032" cy="2705019"/>
          </a:xfrm>
          <a:custGeom>
            <a:avLst/>
            <a:gdLst>
              <a:gd name="connsiteX0" fmla="*/ 0 w 3144032"/>
              <a:gd name="connsiteY0" fmla="*/ 1202499 h 2705019"/>
              <a:gd name="connsiteX1" fmla="*/ 137786 w 3144032"/>
              <a:gd name="connsiteY1" fmla="*/ 1528176 h 2705019"/>
              <a:gd name="connsiteX2" fmla="*/ 187890 w 3144032"/>
              <a:gd name="connsiteY2" fmla="*/ 2505206 h 2705019"/>
              <a:gd name="connsiteX3" fmla="*/ 1766169 w 3144032"/>
              <a:gd name="connsiteY3" fmla="*/ 2680570 h 2705019"/>
              <a:gd name="connsiteX4" fmla="*/ 2129424 w 3144032"/>
              <a:gd name="connsiteY4" fmla="*/ 2154477 h 2705019"/>
              <a:gd name="connsiteX5" fmla="*/ 2242158 w 3144032"/>
              <a:gd name="connsiteY5" fmla="*/ 463463 h 2705019"/>
              <a:gd name="connsiteX6" fmla="*/ 3144032 w 3144032"/>
              <a:gd name="connsiteY6" fmla="*/ 0 h 270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4032" h="2705019">
                <a:moveTo>
                  <a:pt x="0" y="1202499"/>
                </a:moveTo>
                <a:cubicBezTo>
                  <a:pt x="53235" y="1256778"/>
                  <a:pt x="106471" y="1311058"/>
                  <a:pt x="137786" y="1528176"/>
                </a:cubicBezTo>
                <a:cubicBezTo>
                  <a:pt x="169101" y="1745294"/>
                  <a:pt x="-83507" y="2313140"/>
                  <a:pt x="187890" y="2505206"/>
                </a:cubicBezTo>
                <a:cubicBezTo>
                  <a:pt x="459287" y="2697272"/>
                  <a:pt x="1442580" y="2739025"/>
                  <a:pt x="1766169" y="2680570"/>
                </a:cubicBezTo>
                <a:cubicBezTo>
                  <a:pt x="2089758" y="2622115"/>
                  <a:pt x="2050092" y="2523995"/>
                  <a:pt x="2129424" y="2154477"/>
                </a:cubicBezTo>
                <a:cubicBezTo>
                  <a:pt x="2208756" y="1784959"/>
                  <a:pt x="2073057" y="822542"/>
                  <a:pt x="2242158" y="463463"/>
                </a:cubicBezTo>
                <a:cubicBezTo>
                  <a:pt x="2411259" y="104384"/>
                  <a:pt x="3144032" y="0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22903" y="1071756"/>
            <a:ext cx="6716926" cy="2635948"/>
          </a:xfrm>
          <a:custGeom>
            <a:avLst/>
            <a:gdLst>
              <a:gd name="connsiteX0" fmla="*/ 5640111 w 6716926"/>
              <a:gd name="connsiteY0" fmla="*/ 1496080 h 2635948"/>
              <a:gd name="connsiteX1" fmla="*/ 6291464 w 6716926"/>
              <a:gd name="connsiteY1" fmla="*/ 1433449 h 2635948"/>
              <a:gd name="connsiteX2" fmla="*/ 6629667 w 6716926"/>
              <a:gd name="connsiteY2" fmla="*/ 1045143 h 2635948"/>
              <a:gd name="connsiteX3" fmla="*/ 6604615 w 6716926"/>
              <a:gd name="connsiteY3" fmla="*/ 356211 h 2635948"/>
              <a:gd name="connsiteX4" fmla="*/ 5402116 w 6716926"/>
              <a:gd name="connsiteY4" fmla="*/ 43060 h 2635948"/>
              <a:gd name="connsiteX5" fmla="*/ 1168319 w 6716926"/>
              <a:gd name="connsiteY5" fmla="*/ 80639 h 2635948"/>
              <a:gd name="connsiteX6" fmla="*/ 128659 w 6716926"/>
              <a:gd name="connsiteY6" fmla="*/ 757044 h 2635948"/>
              <a:gd name="connsiteX7" fmla="*/ 40976 w 6716926"/>
              <a:gd name="connsiteY7" fmla="*/ 2109855 h 2635948"/>
              <a:gd name="connsiteX8" fmla="*/ 354127 w 6716926"/>
              <a:gd name="connsiteY8" fmla="*/ 2635948 h 263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6926" h="2635948">
                <a:moveTo>
                  <a:pt x="5640111" y="1496080"/>
                </a:moveTo>
                <a:cubicBezTo>
                  <a:pt x="5883324" y="1502342"/>
                  <a:pt x="6126538" y="1508605"/>
                  <a:pt x="6291464" y="1433449"/>
                </a:cubicBezTo>
                <a:cubicBezTo>
                  <a:pt x="6456390" y="1358293"/>
                  <a:pt x="6577475" y="1224683"/>
                  <a:pt x="6629667" y="1045143"/>
                </a:cubicBezTo>
                <a:cubicBezTo>
                  <a:pt x="6681859" y="865603"/>
                  <a:pt x="6809207" y="523225"/>
                  <a:pt x="6604615" y="356211"/>
                </a:cubicBezTo>
                <a:cubicBezTo>
                  <a:pt x="6400023" y="189197"/>
                  <a:pt x="6308165" y="88989"/>
                  <a:pt x="5402116" y="43060"/>
                </a:cubicBezTo>
                <a:cubicBezTo>
                  <a:pt x="4496067" y="-2869"/>
                  <a:pt x="2047228" y="-38358"/>
                  <a:pt x="1168319" y="80639"/>
                </a:cubicBezTo>
                <a:cubicBezTo>
                  <a:pt x="289409" y="199636"/>
                  <a:pt x="316549" y="418841"/>
                  <a:pt x="128659" y="757044"/>
                </a:cubicBezTo>
                <a:cubicBezTo>
                  <a:pt x="-59231" y="1095247"/>
                  <a:pt x="3398" y="1796704"/>
                  <a:pt x="40976" y="2109855"/>
                </a:cubicBezTo>
                <a:cubicBezTo>
                  <a:pt x="78554" y="2423006"/>
                  <a:pt x="216340" y="2529477"/>
                  <a:pt x="354127" y="2635948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262" y="1088057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顺序执行时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（无跳转）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310546" y="1717100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成功分支</a:t>
            </a:r>
            <a:endParaRPr lang="en-US" altLang="zh-CN" dirty="0">
              <a:solidFill>
                <a:srgbClr val="009900"/>
              </a:solidFill>
            </a:endParaRPr>
          </a:p>
          <a:p>
            <a:r>
              <a:rPr lang="zh-CN" altLang="en-US" dirty="0">
                <a:solidFill>
                  <a:srgbClr val="009900"/>
                </a:solidFill>
              </a:rPr>
              <a:t>（跳转）</a:t>
            </a:r>
            <a:endParaRPr lang="en-US" altLang="zh-CN" dirty="0">
              <a:solidFill>
                <a:srgbClr val="009900"/>
              </a:solidFill>
            </a:endParaRPr>
          </a:p>
          <a:p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 bwMode="auto">
          <a:xfrm>
            <a:off x="3858016" y="3745282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3981366" y="4301009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678500" y="3721371"/>
            <a:ext cx="540302" cy="309125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5" grpId="0"/>
      <p:bldP spid="15" grpId="1"/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C864C6AC-598F-4A68-B9F3-23A11D28311E}" type="slidenum">
              <a:rPr lang="en-AU" altLang="zh-CN" smtClean="0"/>
              <a:pPr>
                <a:defRPr/>
              </a:pPr>
              <a:t>28</a:t>
            </a:fld>
            <a:endParaRPr lang="en-AU" altLang="zh-CN" dirty="0"/>
          </a:p>
        </p:txBody>
      </p:sp>
      <p:pic>
        <p:nvPicPr>
          <p:cNvPr id="4" name="Picture 5" descr="f04-10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6912768" cy="336879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95535" y="3645024"/>
            <a:ext cx="8569077" cy="27367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kern="0" dirty="0">
                <a:latin typeface="+mn-ea"/>
              </a:rPr>
              <a:t>P173 </a:t>
            </a:r>
            <a:r>
              <a:rPr lang="zh-CN" altLang="en-US" sz="2000" kern="0" dirty="0">
                <a:latin typeface="+mn-ea"/>
              </a:rPr>
              <a:t>小测验</a:t>
            </a:r>
            <a:endParaRPr lang="en-US" altLang="zh-CN" sz="2000" kern="0" dirty="0">
              <a:latin typeface="+mn-ea"/>
            </a:endParaRPr>
          </a:p>
          <a:p>
            <a:pPr marL="457200" indent="-457200" eaLnBrk="1" hangingPunct="1">
              <a:buClr>
                <a:srgbClr val="FF0000"/>
              </a:buClr>
              <a:buSzPct val="100000"/>
              <a:buAutoNum type="arabicPeriod"/>
            </a:pPr>
            <a:r>
              <a:rPr lang="zh-CN" altLang="en-US" sz="2000" kern="0" dirty="0">
                <a:latin typeface="+mn-ea"/>
              </a:rPr>
              <a:t>参考上图，对取指令来说，以下哪个是正确的？</a:t>
            </a:r>
            <a:endParaRPr lang="en-US" altLang="zh-CN" sz="2000" kern="0" dirty="0">
              <a:latin typeface="+mn-ea"/>
            </a:endParaRPr>
          </a:p>
          <a:p>
            <a:pPr marL="0" indent="0" eaLnBrk="1" hangingPunct="1">
              <a:buNone/>
            </a:pPr>
            <a:r>
              <a:rPr lang="en-US" altLang="zh-CN" sz="2000" kern="0" dirty="0">
                <a:latin typeface="+mn-ea"/>
              </a:rPr>
              <a:t>      A. </a:t>
            </a:r>
            <a:r>
              <a:rPr lang="en-US" altLang="zh-CN" sz="2000" kern="0" dirty="0" err="1">
                <a:latin typeface="+mn-ea"/>
              </a:rPr>
              <a:t>MemtoReg</a:t>
            </a:r>
            <a:r>
              <a:rPr lang="zh-CN" altLang="en-US" sz="2000" kern="0" dirty="0">
                <a:latin typeface="+mn-ea"/>
              </a:rPr>
              <a:t>信号线应该被设置为将存储器中的数据发送至寄存器堆。</a:t>
            </a:r>
            <a:endParaRPr lang="en-US" altLang="zh-CN" sz="2000" kern="0" dirty="0">
              <a:latin typeface="+mn-ea"/>
            </a:endParaRPr>
          </a:p>
          <a:p>
            <a:pPr marL="0" indent="0" eaLnBrk="1" hangingPunct="1">
              <a:buNone/>
            </a:pPr>
            <a:r>
              <a:rPr lang="en-US" altLang="zh-CN" sz="2000" kern="0" dirty="0">
                <a:latin typeface="+mn-ea"/>
              </a:rPr>
              <a:t>      B. </a:t>
            </a:r>
            <a:r>
              <a:rPr lang="en-US" altLang="zh-CN" sz="2000" kern="0" dirty="0" err="1">
                <a:latin typeface="+mn-ea"/>
              </a:rPr>
              <a:t>MemtoReg</a:t>
            </a:r>
            <a:r>
              <a:rPr lang="zh-CN" altLang="en-US" sz="2000" kern="0" dirty="0">
                <a:latin typeface="+mn-ea"/>
              </a:rPr>
              <a:t>信号线应该被设置为将正确的目标寄存器的数据发送至寄存器堆。</a:t>
            </a:r>
            <a:endParaRPr lang="en-US" altLang="zh-CN" sz="2000" kern="0" dirty="0">
              <a:latin typeface="+mn-ea"/>
            </a:endParaRPr>
          </a:p>
          <a:p>
            <a:pPr marL="0" indent="0" eaLnBrk="1" hangingPunct="1">
              <a:buNone/>
            </a:pPr>
            <a:r>
              <a:rPr lang="en-US" altLang="zh-CN" sz="2000" kern="0" dirty="0">
                <a:latin typeface="+mn-ea"/>
              </a:rPr>
              <a:t>      C.</a:t>
            </a:r>
            <a:r>
              <a:rPr lang="zh-CN" altLang="en-US" sz="2000" kern="0" dirty="0">
                <a:latin typeface="+mn-ea"/>
              </a:rPr>
              <a:t>对取数指令而言，</a:t>
            </a:r>
            <a:r>
              <a:rPr lang="en-US" altLang="zh-CN" sz="2000" kern="0" dirty="0" err="1">
                <a:latin typeface="+mn-ea"/>
              </a:rPr>
              <a:t>MemtoReg</a:t>
            </a:r>
            <a:r>
              <a:rPr lang="zh-CN" altLang="en-US" sz="2000" kern="0" dirty="0">
                <a:latin typeface="+mn-ea"/>
              </a:rPr>
              <a:t>信号线的设置无关重要。</a:t>
            </a:r>
            <a:endParaRPr lang="en-AU" altLang="zh-CN" sz="20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1421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C864C6AC-598F-4A68-B9F3-23A11D28311E}" type="slidenum">
              <a:rPr lang="en-AU" altLang="zh-CN" smtClean="0"/>
              <a:pPr>
                <a:defRPr/>
              </a:pPr>
              <a:t>29</a:t>
            </a:fld>
            <a:endParaRPr lang="en-AU" altLang="zh-CN" dirty="0"/>
          </a:p>
        </p:txBody>
      </p:sp>
      <p:pic>
        <p:nvPicPr>
          <p:cNvPr id="4" name="Picture 5" descr="f04-10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6912768" cy="336879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95535" y="3645024"/>
            <a:ext cx="8569077" cy="27367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kern="0" dirty="0">
                <a:latin typeface="+mn-ea"/>
              </a:rPr>
              <a:t>P173 </a:t>
            </a:r>
            <a:r>
              <a:rPr lang="zh-CN" altLang="en-US" sz="2000" kern="0" dirty="0">
                <a:latin typeface="+mn-ea"/>
              </a:rPr>
              <a:t>小测验</a:t>
            </a:r>
            <a:endParaRPr lang="en-US" altLang="zh-CN" sz="2000" kern="0" dirty="0">
              <a:latin typeface="+mn-ea"/>
            </a:endParaRPr>
          </a:p>
          <a:p>
            <a:pPr marL="457200" indent="-457200" eaLnBrk="1" hangingPunct="1">
              <a:buClr>
                <a:srgbClr val="FF0000"/>
              </a:buClr>
              <a:buSzPct val="100000"/>
              <a:buFont typeface="+mj-lt"/>
              <a:buAutoNum type="arabicPeriod" startAt="2"/>
            </a:pPr>
            <a:r>
              <a:rPr lang="zh-CN" altLang="en-US" sz="2000" kern="0" dirty="0">
                <a:latin typeface="+mn-ea"/>
              </a:rPr>
              <a:t>参考上图，本节描述的单周期数据通路必须有独立的指令存储器和数据存储器，因为：</a:t>
            </a:r>
            <a:endParaRPr lang="en-US" altLang="zh-CN" sz="2000" kern="0" dirty="0">
              <a:latin typeface="+mn-ea"/>
            </a:endParaRPr>
          </a:p>
          <a:p>
            <a:pPr marL="0" indent="0" eaLnBrk="1" hangingPunct="1">
              <a:buClr>
                <a:srgbClr val="FF0000"/>
              </a:buClr>
              <a:buSzPct val="100000"/>
              <a:buNone/>
            </a:pPr>
            <a:r>
              <a:rPr lang="en-US" altLang="zh-CN" sz="2000" kern="0" dirty="0">
                <a:latin typeface="+mn-ea"/>
              </a:rPr>
              <a:t>      A. MIPS</a:t>
            </a:r>
            <a:r>
              <a:rPr lang="zh-CN" altLang="en-US" sz="2000" kern="0" dirty="0">
                <a:latin typeface="+mn-ea"/>
              </a:rPr>
              <a:t>中指令与数据的格式是不同的，所以需要不同的存储器。</a:t>
            </a:r>
            <a:endParaRPr lang="en-US" altLang="zh-CN" sz="2000" kern="0" dirty="0">
              <a:latin typeface="+mn-ea"/>
            </a:endParaRPr>
          </a:p>
          <a:p>
            <a:pPr marL="0" indent="0" eaLnBrk="1" hangingPunct="1">
              <a:buNone/>
            </a:pPr>
            <a:r>
              <a:rPr lang="en-US" altLang="zh-CN" sz="2000" kern="0" dirty="0">
                <a:latin typeface="+mn-ea"/>
              </a:rPr>
              <a:t>      B. </a:t>
            </a:r>
            <a:r>
              <a:rPr lang="zh-CN" altLang="en-US" sz="2000" kern="0" dirty="0">
                <a:latin typeface="+mn-ea"/>
              </a:rPr>
              <a:t>使用独立的存储器会比较便宜。</a:t>
            </a:r>
            <a:endParaRPr lang="en-US" altLang="zh-CN" sz="2000" kern="0" dirty="0">
              <a:latin typeface="+mn-ea"/>
            </a:endParaRPr>
          </a:p>
          <a:p>
            <a:pPr marL="0" indent="0" eaLnBrk="1" hangingPunct="1">
              <a:buNone/>
            </a:pPr>
            <a:r>
              <a:rPr lang="en-US" altLang="zh-CN" sz="2000" kern="0" dirty="0">
                <a:latin typeface="+mn-ea"/>
              </a:rPr>
              <a:t>      C.</a:t>
            </a:r>
            <a:r>
              <a:rPr lang="zh-CN" altLang="en-US" sz="2000" kern="0" dirty="0">
                <a:latin typeface="+mn-ea"/>
              </a:rPr>
              <a:t>因为处理器在一个周期内只能操作每个部件一次，而在一个周期内不可能对一个单端口存储器进行两次存取。</a:t>
            </a:r>
            <a:endParaRPr lang="en-AU" altLang="zh-CN" sz="2000" kern="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E39D604A-DAB9-40B9-B646-9C80550EBBBC}"/>
              </a:ext>
            </a:extLst>
          </p:cNvPr>
          <p:cNvSpPr txBox="1"/>
          <p:nvPr/>
        </p:nvSpPr>
        <p:spPr>
          <a:xfrm>
            <a:off x="4767988" y="6037964"/>
            <a:ext cx="4198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课后练习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: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page 243 – 244) 4.1,4.2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630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 idx="4294967295"/>
          </p:nvPr>
        </p:nvSpPr>
        <p:spPr>
          <a:xfrm>
            <a:off x="539750" y="115888"/>
            <a:ext cx="8229600" cy="941387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4.1</a:t>
            </a:r>
            <a:r>
              <a:rPr lang="zh-CN" altLang="en-US" dirty="0">
                <a:ea typeface="宋体" panose="02010600030101010101" pitchFamily="2" charset="-122"/>
              </a:rPr>
              <a:t> 引言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557242" y="1198581"/>
            <a:ext cx="8229600" cy="4802187"/>
          </a:xfrm>
        </p:spPr>
        <p:txBody>
          <a:bodyPr/>
          <a:lstStyle/>
          <a:p>
            <a:r>
              <a:rPr lang="zh-CN" altLang="en-US" sz="2400" dirty="0">
                <a:latin typeface="+mn-ea"/>
              </a:rPr>
              <a:t>性能因素：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指令数目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时钟周期、</a:t>
            </a:r>
            <a:r>
              <a:rPr lang="en-US" altLang="zh-CN" sz="2400" dirty="0">
                <a:latin typeface="+mn-ea"/>
                <a:ea typeface="+mn-ea"/>
              </a:rPr>
              <a:t>CPI</a:t>
            </a:r>
          </a:p>
          <a:p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MIPS</a:t>
            </a:r>
            <a:r>
              <a:rPr lang="zh-CN" altLang="en-US" sz="2400" dirty="0">
                <a:latin typeface="+mn-ea"/>
              </a:rPr>
              <a:t>实现（基本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流水）：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存储访问指令：取字（</a:t>
            </a:r>
            <a:r>
              <a:rPr lang="en-US" altLang="zh-CN" sz="2400" dirty="0" err="1">
                <a:latin typeface="+mn-ea"/>
                <a:ea typeface="+mn-ea"/>
              </a:rPr>
              <a:t>lw</a:t>
            </a:r>
            <a:r>
              <a:rPr lang="zh-CN" altLang="en-US" sz="2400" dirty="0">
                <a:latin typeface="+mn-ea"/>
                <a:ea typeface="+mn-ea"/>
              </a:rPr>
              <a:t>）和存字（</a:t>
            </a:r>
            <a:r>
              <a:rPr lang="en-US" altLang="zh-CN" sz="2400" dirty="0" err="1">
                <a:latin typeface="+mn-ea"/>
                <a:ea typeface="+mn-ea"/>
              </a:rPr>
              <a:t>sw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算术逻辑指令：加法（</a:t>
            </a:r>
            <a:r>
              <a:rPr lang="en-US" altLang="zh-CN" sz="2400" dirty="0">
                <a:latin typeface="+mn-ea"/>
                <a:ea typeface="+mn-ea"/>
              </a:rPr>
              <a:t>add</a:t>
            </a:r>
            <a:r>
              <a:rPr lang="zh-CN" altLang="en-US" sz="2400" dirty="0">
                <a:latin typeface="+mn-ea"/>
                <a:ea typeface="+mn-ea"/>
              </a:rPr>
              <a:t>）减法（</a:t>
            </a:r>
            <a:r>
              <a:rPr lang="en-US" altLang="zh-CN" sz="2400" dirty="0">
                <a:latin typeface="+mn-ea"/>
                <a:ea typeface="+mn-ea"/>
              </a:rPr>
              <a:t>sub</a:t>
            </a:r>
            <a:r>
              <a:rPr lang="zh-CN" altLang="en-US" sz="2400" dirty="0">
                <a:latin typeface="+mn-ea"/>
                <a:ea typeface="+mn-ea"/>
              </a:rPr>
              <a:t>）与（</a:t>
            </a:r>
            <a:r>
              <a:rPr lang="en-US" altLang="zh-CN" sz="2400" dirty="0">
                <a:latin typeface="+mn-ea"/>
                <a:ea typeface="+mn-ea"/>
              </a:rPr>
              <a:t>AND</a:t>
            </a:r>
            <a:r>
              <a:rPr lang="zh-CN" altLang="en-US" sz="2400" dirty="0">
                <a:latin typeface="+mn-ea"/>
                <a:ea typeface="+mn-ea"/>
              </a:rPr>
              <a:t>）或（</a:t>
            </a:r>
            <a:r>
              <a:rPr lang="en-US" altLang="zh-CN" sz="2400" dirty="0">
                <a:latin typeface="+mn-ea"/>
                <a:ea typeface="+mn-ea"/>
              </a:rPr>
              <a:t>OR</a:t>
            </a:r>
            <a:r>
              <a:rPr lang="zh-CN" altLang="en-US" sz="2400" dirty="0">
                <a:latin typeface="+mn-ea"/>
                <a:ea typeface="+mn-ea"/>
              </a:rPr>
              <a:t>）小于则设置（</a:t>
            </a:r>
            <a:r>
              <a:rPr lang="en-US" altLang="zh-CN" sz="2400" dirty="0" err="1">
                <a:latin typeface="+mn-ea"/>
                <a:ea typeface="+mn-ea"/>
              </a:rPr>
              <a:t>slt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分支指令：相等则分支（</a:t>
            </a:r>
            <a:r>
              <a:rPr lang="en-US" altLang="zh-CN" sz="2400" dirty="0" err="1">
                <a:latin typeface="+mn-ea"/>
                <a:ea typeface="+mn-ea"/>
              </a:rPr>
              <a:t>beq</a:t>
            </a:r>
            <a:r>
              <a:rPr lang="zh-CN" altLang="en-US" sz="2400" dirty="0">
                <a:latin typeface="+mn-ea"/>
                <a:ea typeface="+mn-ea"/>
              </a:rPr>
              <a:t>）跳转（</a:t>
            </a:r>
            <a:r>
              <a:rPr lang="en-US" altLang="zh-CN" sz="2400" dirty="0">
                <a:latin typeface="+mn-ea"/>
                <a:ea typeface="+mn-ea"/>
              </a:rPr>
              <a:t>j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02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583D4C-D134-4E52-9B9D-C07644743C59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zh-CN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736723" y="4003943"/>
            <a:ext cx="311150" cy="144128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24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51520" y="3947572"/>
            <a:ext cx="383084" cy="156966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1" lang="zh-CN" altLang="en-US" sz="2400" dirty="0">
                <a:latin typeface="+mn-ea"/>
              </a:rPr>
              <a:t>核心子集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971600" y="2492896"/>
            <a:ext cx="2714644" cy="500066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矩形标注 8"/>
          <p:cNvSpPr/>
          <p:nvPr/>
        </p:nvSpPr>
        <p:spPr bwMode="auto">
          <a:xfrm>
            <a:off x="5286380" y="2428868"/>
            <a:ext cx="3030036" cy="571504"/>
          </a:xfrm>
          <a:prstGeom prst="wedgeRectCallout">
            <a:avLst>
              <a:gd name="adj1" fmla="val -113004"/>
              <a:gd name="adj2" fmla="val 26077"/>
            </a:avLst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处理器实现方式决定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971600" y="1632790"/>
            <a:ext cx="2714644" cy="50006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1" name="矩形标注 10"/>
          <p:cNvSpPr/>
          <p:nvPr/>
        </p:nvSpPr>
        <p:spPr bwMode="auto">
          <a:xfrm>
            <a:off x="5255600" y="1500193"/>
            <a:ext cx="3060816" cy="571504"/>
          </a:xfrm>
          <a:prstGeom prst="wedgeRectCallout">
            <a:avLst>
              <a:gd name="adj1" fmla="val -113004"/>
              <a:gd name="adj2" fmla="val 26077"/>
            </a:avLst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编译器和指令集决定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119" y="266090"/>
            <a:ext cx="8259762" cy="707886"/>
          </a:xfrm>
        </p:spPr>
        <p:txBody>
          <a:bodyPr/>
          <a:lstStyle/>
          <a:p>
            <a:r>
              <a:rPr lang="en-US" altLang="zh-CN" sz="4000" dirty="0"/>
              <a:t>4.4 </a:t>
            </a:r>
            <a:r>
              <a:rPr lang="zh-CN" altLang="en-US" sz="4000" dirty="0"/>
              <a:t>一个简单的实现机制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b="1" dirty="0"/>
              <a:t>控制单元的设计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以</a:t>
            </a:r>
            <a:r>
              <a:rPr lang="en-US" altLang="zh-CN" sz="2800" dirty="0">
                <a:latin typeface="+mn-ea"/>
              </a:rPr>
              <a:t>MIPS</a:t>
            </a:r>
            <a:r>
              <a:rPr lang="zh-CN" altLang="en-US" sz="2800" dirty="0">
                <a:latin typeface="+mn-ea"/>
              </a:rPr>
              <a:t>核心指令子集为目标，为数据通路设计控制单元</a:t>
            </a:r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核心指令：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en-US" altLang="zh-CN" dirty="0" err="1">
                <a:latin typeface="+mn-ea"/>
                <a:ea typeface="+mn-ea"/>
              </a:rPr>
              <a:t>lw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en-US" altLang="zh-CN" dirty="0" err="1">
                <a:latin typeface="+mn-ea"/>
                <a:ea typeface="+mn-ea"/>
              </a:rPr>
              <a:t>sw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en-US" altLang="zh-CN" dirty="0" err="1">
                <a:latin typeface="+mn-ea"/>
                <a:ea typeface="+mn-ea"/>
              </a:rPr>
              <a:t>beq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en-US" altLang="zh-CN" dirty="0">
                <a:solidFill>
                  <a:srgbClr val="009900"/>
                </a:solidFill>
                <a:latin typeface="+mn-ea"/>
                <a:ea typeface="+mn-ea"/>
              </a:rPr>
              <a:t>add, sub, and, or,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err="1">
                <a:latin typeface="+mn-ea"/>
                <a:ea typeface="+mn-ea"/>
              </a:rPr>
              <a:t>slt</a:t>
            </a:r>
            <a:r>
              <a:rPr lang="en-US" altLang="zh-CN" dirty="0">
                <a:latin typeface="+mn-ea"/>
                <a:ea typeface="+mn-ea"/>
              </a:rPr>
              <a:t>, j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30</a:t>
            </a:fld>
            <a:endParaRPr lang="en-AU" altLang="zh-CN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 rot="5400000">
            <a:off x="6893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§4.4 A Simple Implementation Scheme</a:t>
            </a:r>
          </a:p>
        </p:txBody>
      </p:sp>
    </p:spTree>
    <p:extLst>
      <p:ext uri="{BB962C8B-B14F-4D97-AF65-F5344CB8AC3E}">
        <p14:creationId xmlns:p14="http://schemas.microsoft.com/office/powerpoint/2010/main" val="1638655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203847" y="5426694"/>
            <a:ext cx="5777051" cy="117065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buNone/>
            </a:pP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r>
              <a:rPr lang="en-US" altLang="zh-CN" sz="2000" dirty="0" err="1">
                <a:solidFill>
                  <a:srgbClr val="7030A0"/>
                </a:solidFill>
                <a:latin typeface="+mn-ea"/>
                <a:ea typeface="+mn-ea"/>
              </a:rPr>
              <a:t>lw</a:t>
            </a:r>
            <a:r>
              <a:rPr lang="en-US" altLang="zh-CN" sz="2000" dirty="0">
                <a:solidFill>
                  <a:srgbClr val="7030A0"/>
                </a:solidFill>
                <a:latin typeface="+mn-ea"/>
                <a:ea typeface="+mn-ea"/>
              </a:rPr>
              <a:t>/</a:t>
            </a:r>
            <a:r>
              <a:rPr lang="en-US" altLang="zh-CN" sz="2000" dirty="0" err="1">
                <a:solidFill>
                  <a:srgbClr val="7030A0"/>
                </a:solidFill>
                <a:latin typeface="+mn-ea"/>
                <a:ea typeface="+mn-ea"/>
              </a:rPr>
              <a:t>sw</a:t>
            </a:r>
            <a:r>
              <a:rPr lang="en-US" altLang="zh-CN" sz="2000" dirty="0">
                <a:latin typeface="+mn-ea"/>
                <a:ea typeface="+mn-ea"/>
              </a:rPr>
              <a:t>: </a:t>
            </a:r>
            <a:r>
              <a:rPr lang="zh-CN" altLang="en-US" sz="2000" dirty="0">
                <a:latin typeface="+mn-ea"/>
                <a:ea typeface="+mn-ea"/>
              </a:rPr>
              <a:t>访存地址计算，</a:t>
            </a:r>
            <a:r>
              <a:rPr lang="en-US" altLang="zh-CN" sz="2000" dirty="0">
                <a:latin typeface="+mn-ea"/>
                <a:ea typeface="+mn-ea"/>
              </a:rPr>
              <a:t>F=</a:t>
            </a:r>
            <a:r>
              <a:rPr lang="zh-CN" altLang="en-US" sz="2000" dirty="0">
                <a:latin typeface="+mn-ea"/>
                <a:ea typeface="+mn-ea"/>
              </a:rPr>
              <a:t>加法，求基址</a:t>
            </a:r>
            <a:r>
              <a:rPr lang="en-US" altLang="zh-CN" sz="2000" dirty="0">
                <a:latin typeface="+mn-ea"/>
                <a:ea typeface="+mn-ea"/>
              </a:rPr>
              <a:t>+</a:t>
            </a:r>
            <a:r>
              <a:rPr lang="zh-CN" altLang="en-US" sz="2000" dirty="0">
                <a:latin typeface="+mn-ea"/>
                <a:ea typeface="+mn-ea"/>
              </a:rPr>
              <a:t>偏移</a:t>
            </a:r>
            <a:endParaRPr lang="en-US" altLang="zh-CN" sz="2000" dirty="0">
              <a:latin typeface="+mn-ea"/>
              <a:ea typeface="+mn-ea"/>
            </a:endParaRPr>
          </a:p>
          <a:p>
            <a:pPr algn="l">
              <a:buNone/>
            </a:pP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r>
              <a:rPr lang="en-US" altLang="zh-CN" sz="2000" dirty="0" err="1">
                <a:latin typeface="+mn-ea"/>
                <a:ea typeface="+mn-ea"/>
              </a:rPr>
              <a:t>beq</a:t>
            </a:r>
            <a:r>
              <a:rPr lang="zh-CN" altLang="en-US" sz="2000" dirty="0">
                <a:latin typeface="+mn-ea"/>
                <a:ea typeface="+mn-ea"/>
              </a:rPr>
              <a:t>：减法，求差获标志位</a:t>
            </a:r>
            <a:endParaRPr lang="en-US" altLang="zh-CN" sz="2000" dirty="0">
              <a:latin typeface="+mn-ea"/>
              <a:ea typeface="+mn-ea"/>
            </a:endParaRPr>
          </a:p>
          <a:p>
            <a:pPr algn="l">
              <a:buNone/>
            </a:pP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r>
              <a:rPr lang="en-US" altLang="zh-CN" sz="2000" dirty="0">
                <a:solidFill>
                  <a:srgbClr val="7030A0"/>
                </a:solidFill>
                <a:latin typeface="+mn-ea"/>
                <a:ea typeface="+mn-ea"/>
              </a:rPr>
              <a:t>R-type</a:t>
            </a:r>
            <a:r>
              <a:rPr lang="en-US" altLang="zh-CN" sz="2000" dirty="0">
                <a:latin typeface="+mn-ea"/>
                <a:ea typeface="+mn-ea"/>
              </a:rPr>
              <a:t>:</a:t>
            </a:r>
            <a:r>
              <a:rPr lang="zh-CN" altLang="en-US" sz="2000" dirty="0">
                <a:latin typeface="+mn-ea"/>
                <a:ea typeface="+mn-ea"/>
              </a:rPr>
              <a:t>算术逻辑运算（加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减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或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en-US" altLang="zh-CN" sz="2000" dirty="0" err="1">
                <a:latin typeface="+mn-ea"/>
                <a:ea typeface="+mn-ea"/>
              </a:rPr>
              <a:t>slt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235110" y="1756978"/>
            <a:ext cx="1080120" cy="144016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CN" sz="3200" dirty="0">
                <a:latin typeface="+mn-ea"/>
                <a:ea typeface="+mn-ea"/>
              </a:rPr>
              <a:t>ALU </a:t>
            </a:r>
            <a:r>
              <a:rPr lang="zh-CN" altLang="en-US" sz="3200" dirty="0">
                <a:latin typeface="+mn-ea"/>
                <a:ea typeface="+mn-ea"/>
              </a:rPr>
              <a:t>控制信号</a:t>
            </a:r>
            <a:endParaRPr lang="en-AU" altLang="zh-CN" sz="3200" dirty="0">
              <a:latin typeface="+mn-ea"/>
              <a:ea typeface="+mn-ea"/>
            </a:endParaRPr>
          </a:p>
        </p:txBody>
      </p:sp>
      <p:graphicFrame>
        <p:nvGraphicFramePr>
          <p:cNvPr id="6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59786"/>
              </p:ext>
            </p:extLst>
          </p:nvPr>
        </p:nvGraphicFramePr>
        <p:xfrm>
          <a:off x="1563329" y="2182980"/>
          <a:ext cx="7345561" cy="3018790"/>
        </p:xfrm>
        <a:graphic>
          <a:graphicData uri="http://schemas.openxmlformats.org/drawingml/2006/table">
            <a:tbl>
              <a:tblPr/>
              <a:tblGrid>
                <a:gridCol w="8648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440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opcode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Operation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funct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function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control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 word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15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 word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branch equal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4963"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R-type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100000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25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100010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72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100100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100101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49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101010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2356162" y="2110972"/>
            <a:ext cx="1008112" cy="31683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56162" y="544689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2-bit</a:t>
            </a:r>
          </a:p>
          <a:p>
            <a:r>
              <a:rPr lang="zh-CN" altLang="en-US" sz="2000" dirty="0"/>
              <a:t>区分</a:t>
            </a: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91" y="260648"/>
            <a:ext cx="7877313" cy="1774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/>
        </p:nvSpPr>
        <p:spPr bwMode="auto">
          <a:xfrm>
            <a:off x="4876442" y="2110972"/>
            <a:ext cx="1152128" cy="31683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486046" y="2114481"/>
            <a:ext cx="1494852" cy="31683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32</a:t>
            </a:fld>
            <a:endParaRPr lang="en-AU" altLang="zh-CN" dirty="0"/>
          </a:p>
        </p:txBody>
      </p:sp>
      <p:grpSp>
        <p:nvGrpSpPr>
          <p:cNvPr id="12" name="组合 11"/>
          <p:cNvGrpSpPr/>
          <p:nvPr/>
        </p:nvGrpSpPr>
        <p:grpSpPr>
          <a:xfrm>
            <a:off x="395808" y="1428378"/>
            <a:ext cx="6418486" cy="2333904"/>
            <a:chOff x="385762" y="2076450"/>
            <a:chExt cx="8372475" cy="320327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762" y="2076450"/>
              <a:ext cx="8372475" cy="2705100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 bwMode="auto">
            <a:xfrm>
              <a:off x="2233714" y="4493518"/>
              <a:ext cx="720080" cy="28803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8" name="直接箭头连接符 7"/>
            <p:cNvCxnSpPr>
              <a:cxnSpLocks/>
              <a:stCxn id="10" idx="1"/>
              <a:endCxn id="6" idx="4"/>
            </p:cNvCxnSpPr>
            <p:nvPr/>
          </p:nvCxnSpPr>
          <p:spPr bwMode="auto">
            <a:xfrm flipH="1" flipV="1">
              <a:off x="2593754" y="4781550"/>
              <a:ext cx="706736" cy="3096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文本框 9"/>
            <p:cNvSpPr txBox="1"/>
            <p:nvPr/>
          </p:nvSpPr>
          <p:spPr>
            <a:xfrm>
              <a:off x="3300489" y="4921937"/>
              <a:ext cx="115212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无关项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860032" y="4941168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图 </a:t>
              </a:r>
              <a:r>
                <a:rPr lang="en-US" altLang="zh-CN" dirty="0"/>
                <a:t>4-13</a:t>
              </a:r>
              <a:endParaRPr lang="zh-CN" altLang="en-US" dirty="0"/>
            </a:p>
          </p:txBody>
        </p:sp>
      </p:grp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508707" y="335672"/>
            <a:ext cx="3096344" cy="584775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+mn-ea"/>
                <a:ea typeface="+mn-ea"/>
              </a:rPr>
              <a:t>ALU </a:t>
            </a:r>
            <a:r>
              <a:rPr lang="zh-CN" altLang="en-US" sz="3200" dirty="0">
                <a:latin typeface="+mn-ea"/>
                <a:ea typeface="+mn-ea"/>
              </a:rPr>
              <a:t>控制信号</a:t>
            </a:r>
            <a:endParaRPr lang="en-AU" altLang="zh-CN" sz="3200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64288" y="692696"/>
            <a:ext cx="1450205" cy="83099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访存地址计算加法</a:t>
            </a:r>
            <a:endParaRPr lang="en-US" altLang="zh-CN" dirty="0">
              <a:latin typeface="+mn-ea"/>
            </a:endParaRPr>
          </a:p>
          <a:p>
            <a:r>
              <a:rPr lang="en-US" altLang="zh-CN" dirty="0" err="1">
                <a:latin typeface="+mn-ea"/>
              </a:rPr>
              <a:t>lw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sw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9" idx="1"/>
          </p:cNvCxnSpPr>
          <p:nvPr/>
        </p:nvCxnSpPr>
        <p:spPr bwMode="auto">
          <a:xfrm flipH="1">
            <a:off x="6763804" y="1108195"/>
            <a:ext cx="400484" cy="9701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矩形 14"/>
          <p:cNvSpPr/>
          <p:nvPr/>
        </p:nvSpPr>
        <p:spPr>
          <a:xfrm>
            <a:off x="7164394" y="2210505"/>
            <a:ext cx="1450205" cy="1077218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减法：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分支</a:t>
            </a:r>
            <a:r>
              <a:rPr lang="en-US" altLang="zh-CN" dirty="0" err="1"/>
              <a:t>beq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算数逻辑运算</a:t>
            </a:r>
            <a:r>
              <a:rPr lang="en-US" altLang="zh-CN" dirty="0"/>
              <a:t>sub</a:t>
            </a:r>
          </a:p>
        </p:txBody>
      </p:sp>
      <p:cxnSp>
        <p:nvCxnSpPr>
          <p:cNvPr id="16" name="直接箭头连接符 15"/>
          <p:cNvCxnSpPr/>
          <p:nvPr/>
        </p:nvCxnSpPr>
        <p:spPr bwMode="auto">
          <a:xfrm flipH="1" flipV="1">
            <a:off x="6763804" y="2683150"/>
            <a:ext cx="400590" cy="18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/>
          <p:nvPr/>
        </p:nvCxnSpPr>
        <p:spPr bwMode="auto">
          <a:xfrm flipH="1" flipV="1">
            <a:off x="6763803" y="2263457"/>
            <a:ext cx="400484" cy="4425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7164394" y="1570329"/>
            <a:ext cx="1450205" cy="584775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算数逻辑运算</a:t>
            </a:r>
            <a:r>
              <a:rPr lang="en-US" altLang="zh-CN" dirty="0"/>
              <a:t>add</a:t>
            </a:r>
          </a:p>
        </p:txBody>
      </p:sp>
      <p:cxnSp>
        <p:nvCxnSpPr>
          <p:cNvPr id="25" name="直接箭头连接符 24"/>
          <p:cNvCxnSpPr>
            <a:cxnSpLocks/>
            <a:stCxn id="20" idx="1"/>
          </p:cNvCxnSpPr>
          <p:nvPr/>
        </p:nvCxnSpPr>
        <p:spPr bwMode="auto">
          <a:xfrm flipH="1">
            <a:off x="6763696" y="1862717"/>
            <a:ext cx="400698" cy="6502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矩形 31"/>
          <p:cNvSpPr/>
          <p:nvPr/>
        </p:nvSpPr>
        <p:spPr>
          <a:xfrm>
            <a:off x="7164394" y="3322157"/>
            <a:ext cx="1450205" cy="584775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算数逻辑运算</a:t>
            </a:r>
            <a:r>
              <a:rPr lang="en-US" altLang="zh-CN" dirty="0"/>
              <a:t>AND</a:t>
            </a:r>
          </a:p>
        </p:txBody>
      </p:sp>
      <p:cxnSp>
        <p:nvCxnSpPr>
          <p:cNvPr id="33" name="直接箭头连接符 32"/>
          <p:cNvCxnSpPr>
            <a:stCxn id="32" idx="1"/>
          </p:cNvCxnSpPr>
          <p:nvPr/>
        </p:nvCxnSpPr>
        <p:spPr bwMode="auto">
          <a:xfrm flipH="1" flipV="1">
            <a:off x="6791836" y="2876143"/>
            <a:ext cx="372558" cy="7384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矩形 40"/>
          <p:cNvSpPr/>
          <p:nvPr/>
        </p:nvSpPr>
        <p:spPr>
          <a:xfrm>
            <a:off x="7164394" y="3947974"/>
            <a:ext cx="1450205" cy="584775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算数逻辑运算</a:t>
            </a:r>
            <a:r>
              <a:rPr lang="en-US" altLang="zh-CN" dirty="0"/>
              <a:t>OR</a:t>
            </a:r>
          </a:p>
        </p:txBody>
      </p:sp>
      <p:cxnSp>
        <p:nvCxnSpPr>
          <p:cNvPr id="42" name="直接箭头连接符 41"/>
          <p:cNvCxnSpPr>
            <a:stCxn id="41" idx="1"/>
          </p:cNvCxnSpPr>
          <p:nvPr/>
        </p:nvCxnSpPr>
        <p:spPr bwMode="auto">
          <a:xfrm flipH="1" flipV="1">
            <a:off x="6791836" y="3064717"/>
            <a:ext cx="372558" cy="11756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矩形 44"/>
          <p:cNvSpPr/>
          <p:nvPr/>
        </p:nvSpPr>
        <p:spPr>
          <a:xfrm>
            <a:off x="7164394" y="4601059"/>
            <a:ext cx="1450205" cy="83099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算数逻辑运算</a:t>
            </a:r>
            <a:r>
              <a:rPr lang="en-US" altLang="zh-CN" dirty="0"/>
              <a:t>set on Less than</a:t>
            </a:r>
          </a:p>
        </p:txBody>
      </p:sp>
      <p:cxnSp>
        <p:nvCxnSpPr>
          <p:cNvPr id="46" name="直接箭头连接符 45"/>
          <p:cNvCxnSpPr>
            <a:stCxn id="45" idx="1"/>
          </p:cNvCxnSpPr>
          <p:nvPr/>
        </p:nvCxnSpPr>
        <p:spPr bwMode="auto">
          <a:xfrm flipH="1" flipV="1">
            <a:off x="6791836" y="3245344"/>
            <a:ext cx="372558" cy="17712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82" y="3878581"/>
            <a:ext cx="6404602" cy="268367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864A9C0-56F3-4072-80EE-B15095B18D54}"/>
              </a:ext>
            </a:extLst>
          </p:cNvPr>
          <p:cNvSpPr txBox="1"/>
          <p:nvPr/>
        </p:nvSpPr>
        <p:spPr>
          <a:xfrm>
            <a:off x="638288" y="3445267"/>
            <a:ext cx="1012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不使用</a:t>
            </a:r>
            <a:r>
              <a:rPr lang="en-US" altLang="zh-CN" dirty="0">
                <a:solidFill>
                  <a:srgbClr val="FF0000"/>
                </a:solidFill>
              </a:rPr>
              <a:t>11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26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1E0F43F-B250-4A92-85BE-EC80253D852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zh-CN" sz="14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主控单元设计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从指令编码产生控制信号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53253" name="Group 4"/>
          <p:cNvGrpSpPr>
            <a:grpSpLocks/>
          </p:cNvGrpSpPr>
          <p:nvPr/>
        </p:nvGrpSpPr>
        <p:grpSpPr bwMode="auto">
          <a:xfrm>
            <a:off x="1619250" y="2060575"/>
            <a:ext cx="6913563" cy="773113"/>
            <a:chOff x="703" y="981"/>
            <a:chExt cx="4355" cy="487"/>
          </a:xfrm>
        </p:grpSpPr>
        <p:sp>
          <p:nvSpPr>
            <p:cNvPr id="53287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0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8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 err="1">
                  <a:ea typeface="宋体" panose="02010600030101010101" pitchFamily="2" charset="-122"/>
                </a:rPr>
                <a:t>rs</a:t>
              </a:r>
              <a:endParaRPr lang="en-AU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53289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0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rd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1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shamt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2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funct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3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4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5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6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7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15:11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8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10:6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4" name="Group 17"/>
          <p:cNvGrpSpPr>
            <a:grpSpLocks/>
          </p:cNvGrpSpPr>
          <p:nvPr/>
        </p:nvGrpSpPr>
        <p:grpSpPr bwMode="auto">
          <a:xfrm>
            <a:off x="1619250" y="3068638"/>
            <a:ext cx="6913563" cy="773112"/>
            <a:chOff x="884" y="981"/>
            <a:chExt cx="4355" cy="487"/>
          </a:xfrm>
        </p:grpSpPr>
        <p:sp>
          <p:nvSpPr>
            <p:cNvPr id="53279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35 or 43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0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1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2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3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4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5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6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5" name="Group 26"/>
          <p:cNvGrpSpPr>
            <a:grpSpLocks/>
          </p:cNvGrpSpPr>
          <p:nvPr/>
        </p:nvGrpSpPr>
        <p:grpSpPr bwMode="auto">
          <a:xfrm>
            <a:off x="1619250" y="4052888"/>
            <a:ext cx="6913563" cy="773112"/>
            <a:chOff x="884" y="981"/>
            <a:chExt cx="4355" cy="487"/>
          </a:xfrm>
        </p:grpSpPr>
        <p:sp>
          <p:nvSpPr>
            <p:cNvPr id="53271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4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2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3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4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5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6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7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8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53256" name="Text Box 35"/>
          <p:cNvSpPr txBox="1">
            <a:spLocks noChangeArrowheads="1"/>
          </p:cNvSpPr>
          <p:nvPr/>
        </p:nvSpPr>
        <p:spPr bwMode="auto">
          <a:xfrm>
            <a:off x="595313" y="2112963"/>
            <a:ext cx="85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R-type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7" name="Text Box 36"/>
          <p:cNvSpPr txBox="1">
            <a:spLocks noChangeArrowheads="1"/>
          </p:cNvSpPr>
          <p:nvPr/>
        </p:nvSpPr>
        <p:spPr bwMode="auto">
          <a:xfrm>
            <a:off x="595313" y="2978150"/>
            <a:ext cx="75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Load/</a:t>
            </a:r>
            <a:br>
              <a:rPr lang="en-US" altLang="zh-CN" sz="1800">
                <a:ea typeface="宋体" panose="02010600030101010101" pitchFamily="2" charset="-122"/>
              </a:rPr>
            </a:br>
            <a:r>
              <a:rPr lang="en-US" altLang="zh-CN" sz="1800">
                <a:ea typeface="宋体" panose="02010600030101010101" pitchFamily="2" charset="-122"/>
              </a:rPr>
              <a:t>Store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8" name="Text Box 37"/>
          <p:cNvSpPr txBox="1">
            <a:spLocks noChangeArrowheads="1"/>
          </p:cNvSpPr>
          <p:nvPr/>
        </p:nvSpPr>
        <p:spPr bwMode="auto">
          <a:xfrm>
            <a:off x="595313" y="412908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Branch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9" name="AutoShape 38"/>
          <p:cNvSpPr>
            <a:spLocks/>
          </p:cNvSpPr>
          <p:nvPr/>
        </p:nvSpPr>
        <p:spPr bwMode="auto">
          <a:xfrm rot="-5400000">
            <a:off x="2196307" y="4485481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0" name="AutoShape 39"/>
          <p:cNvSpPr>
            <a:spLocks/>
          </p:cNvSpPr>
          <p:nvPr/>
        </p:nvSpPr>
        <p:spPr bwMode="auto">
          <a:xfrm rot="-5400000">
            <a:off x="33845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1" name="AutoShape 40"/>
          <p:cNvSpPr>
            <a:spLocks/>
          </p:cNvSpPr>
          <p:nvPr/>
        </p:nvSpPr>
        <p:spPr bwMode="auto">
          <a:xfrm rot="-5400000">
            <a:off x="44640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2" name="Text Box 41"/>
          <p:cNvSpPr txBox="1">
            <a:spLocks noChangeArrowheads="1"/>
          </p:cNvSpPr>
          <p:nvPr/>
        </p:nvSpPr>
        <p:spPr bwMode="auto">
          <a:xfrm>
            <a:off x="1765300" y="5205413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opcode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3" name="Text Box 42"/>
          <p:cNvSpPr txBox="1">
            <a:spLocks noChangeArrowheads="1"/>
          </p:cNvSpPr>
          <p:nvPr/>
        </p:nvSpPr>
        <p:spPr bwMode="auto">
          <a:xfrm>
            <a:off x="2916238" y="5205413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always read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4" name="Text Box 43"/>
          <p:cNvSpPr txBox="1">
            <a:spLocks noChangeArrowheads="1"/>
          </p:cNvSpPr>
          <p:nvPr/>
        </p:nvSpPr>
        <p:spPr bwMode="auto">
          <a:xfrm>
            <a:off x="4068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read, except for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5" name="Text Box 44"/>
          <p:cNvSpPr txBox="1">
            <a:spLocks noChangeArrowheads="1"/>
          </p:cNvSpPr>
          <p:nvPr/>
        </p:nvSpPr>
        <p:spPr bwMode="auto">
          <a:xfrm>
            <a:off x="5581650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write for R-type and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6" name="Line 45"/>
          <p:cNvSpPr>
            <a:spLocks noChangeShapeType="1"/>
          </p:cNvSpPr>
          <p:nvPr/>
        </p:nvSpPr>
        <p:spPr bwMode="auto">
          <a:xfrm flipH="1" flipV="1">
            <a:off x="5005388" y="3548063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7" name="Line 46"/>
          <p:cNvSpPr>
            <a:spLocks noChangeShapeType="1"/>
          </p:cNvSpPr>
          <p:nvPr/>
        </p:nvSpPr>
        <p:spPr bwMode="auto">
          <a:xfrm flipH="1" flipV="1">
            <a:off x="5292725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8" name="Text Box 47"/>
          <p:cNvSpPr txBox="1">
            <a:spLocks noChangeArrowheads="1"/>
          </p:cNvSpPr>
          <p:nvPr/>
        </p:nvSpPr>
        <p:spPr bwMode="auto">
          <a:xfrm>
            <a:off x="7308850" y="5205413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sign-extend and add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9" name="Line 48"/>
          <p:cNvSpPr>
            <a:spLocks noChangeShapeType="1"/>
          </p:cNvSpPr>
          <p:nvPr/>
        </p:nvSpPr>
        <p:spPr bwMode="auto">
          <a:xfrm flipH="1" flipV="1">
            <a:off x="7453313" y="4556125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0" name="Line 49"/>
          <p:cNvSpPr>
            <a:spLocks noChangeShapeType="1"/>
          </p:cNvSpPr>
          <p:nvPr/>
        </p:nvSpPr>
        <p:spPr bwMode="auto">
          <a:xfrm flipV="1">
            <a:off x="7597775" y="35480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76675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源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283150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源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405642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目的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557603" y="1454545"/>
            <a:ext cx="119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加：</a:t>
            </a:r>
            <a:r>
              <a:rPr lang="en-US" altLang="zh-CN" dirty="0">
                <a:solidFill>
                  <a:srgbClr val="009900"/>
                </a:solidFill>
              </a:rPr>
              <a:t>32</a:t>
            </a:r>
          </a:p>
          <a:p>
            <a:r>
              <a:rPr lang="zh-CN" altLang="en-US" dirty="0">
                <a:solidFill>
                  <a:srgbClr val="009900"/>
                </a:solidFill>
              </a:rPr>
              <a:t>减：</a:t>
            </a:r>
            <a:r>
              <a:rPr lang="en-US" altLang="zh-CN" dirty="0">
                <a:solidFill>
                  <a:srgbClr val="009900"/>
                </a:solidFill>
              </a:rPr>
              <a:t>34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550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取字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4043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存字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167552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基址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225856" y="2803317"/>
            <a:ext cx="1402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9900"/>
                </a:solidFill>
              </a:rPr>
              <a:t>16</a:t>
            </a:r>
            <a:r>
              <a:rPr lang="zh-CN" altLang="en-US" dirty="0">
                <a:solidFill>
                  <a:srgbClr val="009900"/>
                </a:solidFill>
              </a:rPr>
              <a:t>位偏移量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016940" y="2716474"/>
            <a:ext cx="168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取：目的寄存器</a:t>
            </a:r>
            <a:endParaRPr lang="en-US" altLang="zh-CN" dirty="0">
              <a:solidFill>
                <a:srgbClr val="009900"/>
              </a:solidFill>
            </a:endParaRPr>
          </a:p>
          <a:p>
            <a:r>
              <a:rPr lang="zh-CN" altLang="en-US" dirty="0">
                <a:solidFill>
                  <a:srgbClr val="009900"/>
                </a:solidFill>
              </a:rPr>
              <a:t>存：待存数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993181" y="37830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9900"/>
                </a:solidFill>
              </a:rPr>
              <a:t>beq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6326" y="61585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4-14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f04-11-P374493">
            <a:extLst>
              <a:ext uri="{FF2B5EF4-FFF2-40B4-BE49-F238E27FC236}">
                <a16:creationId xmlns:a16="http://schemas.microsoft.com/office/drawing/2014/main" xmlns="" id="{5212F452-1446-444D-8AC8-57797C4F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9" y="2391894"/>
            <a:ext cx="6552728" cy="435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206C11E-1FCF-4ECC-BBD0-E4A278911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58" y="133188"/>
            <a:ext cx="5258250" cy="22486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A132A978-556F-4136-837F-B60FABBF1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41" y="110558"/>
            <a:ext cx="2874601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2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f04-11-P374493">
            <a:extLst>
              <a:ext uri="{FF2B5EF4-FFF2-40B4-BE49-F238E27FC236}">
                <a16:creationId xmlns:a16="http://schemas.microsoft.com/office/drawing/2014/main" xmlns="" id="{5212F452-1446-444D-8AC8-57797C4F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9" y="2391894"/>
            <a:ext cx="6552728" cy="435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206C11E-1FCF-4ECC-BBD0-E4A278911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50" y="23531"/>
            <a:ext cx="5258250" cy="22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0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63E4E663-B6D2-432E-B74E-EEC43FF6871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63" y="1919234"/>
            <a:ext cx="7807625" cy="482213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 bwMode="auto">
          <a:xfrm>
            <a:off x="3964530" y="436750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12402" y="3647426"/>
            <a:ext cx="1440160" cy="2304256"/>
          </a:xfrm>
          <a:prstGeom prst="roundRect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836738" y="5375618"/>
            <a:ext cx="648072" cy="136575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38" y="162928"/>
            <a:ext cx="5696744" cy="1681896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 bwMode="auto">
          <a:xfrm>
            <a:off x="3532482" y="162085"/>
            <a:ext cx="720080" cy="3865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2699792" y="668542"/>
            <a:ext cx="720080" cy="3865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3059832" y="1055138"/>
            <a:ext cx="504056" cy="3312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接箭头连接符 12"/>
          <p:cNvCxnSpPr>
            <a:stCxn id="8" idx="4"/>
          </p:cNvCxnSpPr>
          <p:nvPr/>
        </p:nvCxnSpPr>
        <p:spPr bwMode="auto">
          <a:xfrm flipH="1">
            <a:off x="3820108" y="548681"/>
            <a:ext cx="72414" cy="43924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椭圆 14"/>
          <p:cNvSpPr/>
          <p:nvPr/>
        </p:nvSpPr>
        <p:spPr bwMode="auto">
          <a:xfrm>
            <a:off x="3532482" y="5072017"/>
            <a:ext cx="720080" cy="3865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578312" y="4077072"/>
            <a:ext cx="720080" cy="3865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7236296" y="1919234"/>
            <a:ext cx="720080" cy="3865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639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261719"/>
            <a:ext cx="8259762" cy="646331"/>
          </a:xfrm>
        </p:spPr>
        <p:txBody>
          <a:bodyPr/>
          <a:lstStyle/>
          <a:p>
            <a:r>
              <a:rPr lang="zh-CN" altLang="en-US" sz="3600" dirty="0"/>
              <a:t>控制信号及其含义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774727"/>
              </p:ext>
            </p:extLst>
          </p:nvPr>
        </p:nvGraphicFramePr>
        <p:xfrm>
          <a:off x="262384" y="1340768"/>
          <a:ext cx="8681591" cy="3884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41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293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75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信号名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无效时的含义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有效时的含义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RegDst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写寄存器操作的目标寄存器号：</a:t>
                      </a:r>
                      <a:endParaRPr lang="en-US" altLang="zh-CN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1" i="0" u="none" strike="noStrike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  <a:r>
                        <a:rPr lang="zh-CN" altLang="en-US" sz="18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20:16).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写寄存器操作的目标寄存器号：</a:t>
                      </a:r>
                      <a:endParaRPr lang="en-US" altLang="zh-CN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u="none" strike="noStrike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15:11).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RegWrite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寄存器堆写使能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ALUSrc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2400" b="1" i="0" u="none" strike="noStrike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  <a:r>
                        <a:rPr lang="zh-CN" altLang="en-US" sz="18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20:16).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偏移量地址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15:0).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PCSrc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顺序执行，取 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+ 4.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跳转，使用目标地址替代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PC+4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MemRead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数据存储器读使能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MemWrite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数据存储器写使能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MemtoReg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写入寄存器的数据：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ALU.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写入寄存器的数据：数据存储器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9552" y="5517232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 err="1"/>
              <a:t>lw</a:t>
            </a:r>
            <a:r>
              <a:rPr lang="en-US" altLang="zh-CN" sz="1800" dirty="0"/>
              <a:t>/</a:t>
            </a:r>
            <a:r>
              <a:rPr lang="en-US" altLang="zh-CN" sz="1800" dirty="0" err="1"/>
              <a:t>sw</a:t>
            </a:r>
            <a:r>
              <a:rPr lang="en-US" altLang="zh-CN" sz="1800" dirty="0"/>
              <a:t>/</a:t>
            </a:r>
            <a:r>
              <a:rPr lang="en-US" altLang="zh-CN" sz="1800" dirty="0" err="1"/>
              <a:t>Rtype</a:t>
            </a:r>
            <a:r>
              <a:rPr lang="en-US" altLang="zh-CN" sz="1800" dirty="0"/>
              <a:t>: </a:t>
            </a:r>
            <a:r>
              <a:rPr lang="zh-CN" altLang="en-US" sz="1800" dirty="0"/>
              <a:t>信号通过对操作码的译码确定</a:t>
            </a:r>
            <a:endParaRPr lang="en-US" altLang="zh-CN" sz="1800" dirty="0"/>
          </a:p>
          <a:p>
            <a:endParaRPr lang="en-US" altLang="zh-CN" sz="1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 err="1"/>
              <a:t>beq</a:t>
            </a:r>
            <a:r>
              <a:rPr lang="en-US" altLang="zh-CN" sz="1800" dirty="0"/>
              <a:t>:</a:t>
            </a:r>
            <a:r>
              <a:rPr lang="zh-CN" altLang="en-US" sz="1800" dirty="0"/>
              <a:t> 比较结果确定后才能生成</a:t>
            </a:r>
            <a:r>
              <a:rPr lang="en-US" altLang="zh-CN" sz="1800" dirty="0" err="1"/>
              <a:t>PCsrc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19838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3E4E663-B6D2-432E-B74E-EEC43FF6871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zh-CN" sz="1400"/>
          </a:p>
        </p:txBody>
      </p:sp>
      <p:pic>
        <p:nvPicPr>
          <p:cNvPr id="55299" name="Picture 5" descr="f04-17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4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467544" y="370718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具有控制单元的数据通路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2860526" y="6021288"/>
            <a:ext cx="1080120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279" y="6092825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指令</a:t>
            </a:r>
            <a:r>
              <a:rPr lang="zh-CN" altLang="en-US"/>
              <a:t>（</a:t>
            </a:r>
            <a:r>
              <a:rPr lang="en-US" altLang="zh-CN" dirty="0"/>
              <a:t>bit5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</a:p>
        </p:txBody>
      </p:sp>
      <p:cxnSp>
        <p:nvCxnSpPr>
          <p:cNvPr id="8" name="直接箭头连接符 7"/>
          <p:cNvCxnSpPr>
            <a:stCxn id="5" idx="3"/>
          </p:cNvCxnSpPr>
          <p:nvPr/>
        </p:nvCxnSpPr>
        <p:spPr bwMode="auto">
          <a:xfrm flipV="1">
            <a:off x="2284463" y="6176258"/>
            <a:ext cx="576063" cy="85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圆角矩形 13"/>
          <p:cNvSpPr/>
          <p:nvPr/>
        </p:nvSpPr>
        <p:spPr bwMode="auto">
          <a:xfrm>
            <a:off x="1611941" y="2420888"/>
            <a:ext cx="2328706" cy="132592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4300687" y="5297989"/>
            <a:ext cx="792088" cy="87826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12854" y="2290083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PCsrc</a:t>
            </a:r>
            <a:endParaRPr lang="zh-CN" altLang="en-US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84168" y="289034"/>
            <a:ext cx="2987823" cy="1815882"/>
          </a:xfrm>
          <a:prstGeom prst="rect">
            <a:avLst/>
          </a:prstGeom>
          <a:solidFill>
            <a:schemeClr val="bg1"/>
          </a:solidFill>
          <a:ln w="190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归类记忆：</a:t>
            </a:r>
            <a:r>
              <a:rPr lang="en-US" altLang="zh-CN" dirty="0"/>
              <a:t>9 – bit</a:t>
            </a:r>
            <a:r>
              <a:rPr lang="zh-CN" altLang="en-US" dirty="0"/>
              <a:t>控制信号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/>
              <a:t>个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bit</a:t>
            </a:r>
            <a:r>
              <a:rPr lang="zh-CN" altLang="en-US" dirty="0"/>
              <a:t>的控制信号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/>
              <a:t>个</a:t>
            </a:r>
            <a:r>
              <a:rPr lang="en-US" altLang="zh-CN" dirty="0"/>
              <a:t>mux</a:t>
            </a:r>
            <a:r>
              <a:rPr lang="zh-CN" altLang="en-US" dirty="0"/>
              <a:t>控制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/>
              <a:t>个</a:t>
            </a:r>
            <a:r>
              <a:rPr lang="en-US" altLang="zh-CN" dirty="0"/>
              <a:t>reg/mem</a:t>
            </a:r>
            <a:r>
              <a:rPr lang="zh-CN" altLang="en-US" dirty="0"/>
              <a:t>读写控制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个分支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个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bit</a:t>
            </a:r>
            <a:r>
              <a:rPr lang="zh-CN" altLang="en-US" dirty="0"/>
              <a:t>的控制信号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dirty="0" err="1"/>
              <a:t>ALUop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63689" y="6460305"/>
            <a:ext cx="2736304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4-17</a:t>
            </a:r>
            <a:r>
              <a:rPr lang="zh-CN" altLang="en-US" dirty="0"/>
              <a:t>， 结合图</a:t>
            </a:r>
            <a:r>
              <a:rPr lang="en-US" altLang="zh-CN" dirty="0"/>
              <a:t>4-16</a:t>
            </a:r>
            <a:r>
              <a:rPr lang="zh-CN" altLang="en-US" dirty="0"/>
              <a:t>一起看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373171"/>
            <a:ext cx="7416824" cy="612279"/>
          </a:xfrm>
        </p:spPr>
        <p:txBody>
          <a:bodyPr/>
          <a:lstStyle/>
          <a:p>
            <a:r>
              <a:rPr lang="zh-CN" altLang="en-US" sz="3200" dirty="0"/>
              <a:t>各类指令的控制信号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880136"/>
            <a:ext cx="8064896" cy="58876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这些控制信号根据指令类型的不同，控制着数据（地址）流经不同部件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39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87" y="3140968"/>
            <a:ext cx="856352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3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FE0220-90BF-41DF-A0E8-9C79B5516A5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zh-CN" sz="14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指令的执行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5" y="1081378"/>
            <a:ext cx="7096302" cy="5446734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前两步（各指令一样）：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en-US" altLang="zh-CN" sz="2400" dirty="0">
                <a:latin typeface="+mn-ea"/>
                <a:ea typeface="+mn-ea"/>
              </a:rPr>
              <a:t>PC 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 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在指令所在的存储单元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取出指令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Register numbers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 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根据寄存器的编号从寄存器堆读取寄存器内容</a:t>
            </a:r>
            <a:endParaRPr lang="en-US" altLang="zh-CN" sz="2400" dirty="0">
              <a:latin typeface="+mn-ea"/>
              <a:ea typeface="+mn-ea"/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后续操作与指令类型有关</a:t>
            </a:r>
            <a:endParaRPr lang="en-US" altLang="zh-CN" sz="2400" dirty="0">
              <a:latin typeface="+mn-ea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利用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ALU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（除了跳转指令外）</a:t>
            </a:r>
            <a:endParaRPr lang="en-US" altLang="zh-CN" sz="2400" dirty="0">
              <a:latin typeface="+mn-ea"/>
              <a:ea typeface="+mn-ea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算术</a:t>
            </a:r>
            <a:r>
              <a:rPr lang="en-US" altLang="zh-CN" dirty="0">
                <a:latin typeface="+mn-ea"/>
                <a:ea typeface="+mn-ea"/>
                <a:sym typeface="Symbol" panose="05050102010706020507" pitchFamily="18" charset="2"/>
              </a:rPr>
              <a:t>/</a:t>
            </a:r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逻辑指令的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算术逻辑计算</a:t>
            </a:r>
            <a:endParaRPr lang="en-US" altLang="zh-CN" dirty="0">
              <a:solidFill>
                <a:srgbClr val="FF0000"/>
              </a:solidFill>
              <a:latin typeface="+mn-ea"/>
              <a:ea typeface="+mn-ea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存储访问指令的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访存地址计算</a:t>
            </a:r>
            <a:endParaRPr lang="en-US" altLang="zh-CN" dirty="0">
              <a:solidFill>
                <a:srgbClr val="FF0000"/>
              </a:solidFill>
              <a:latin typeface="+mn-ea"/>
              <a:ea typeface="+mn-ea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分支指令的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条件判定计算</a:t>
            </a:r>
            <a:endParaRPr lang="en-US" altLang="zh-CN" dirty="0">
              <a:solidFill>
                <a:srgbClr val="FF0000"/>
              </a:solidFill>
              <a:latin typeface="+mn-ea"/>
              <a:ea typeface="+mn-ea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存储访问指令进行内存的读或写操作</a:t>
            </a:r>
            <a:endParaRPr lang="en-US" altLang="zh-CN" sz="2400" dirty="0">
              <a:latin typeface="+mn-ea"/>
              <a:ea typeface="+mn-ea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取字指令读内存单元值</a:t>
            </a:r>
            <a:endParaRPr lang="en-US" altLang="zh-CN" dirty="0">
              <a:latin typeface="+mn-ea"/>
              <a:ea typeface="+mn-ea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算术逻辑指令将</a:t>
            </a:r>
            <a:r>
              <a:rPr lang="en-US" altLang="zh-CN" dirty="0">
                <a:latin typeface="+mn-ea"/>
                <a:ea typeface="+mn-ea"/>
                <a:sym typeface="Symbol" panose="05050102010706020507" pitchFamily="18" charset="2"/>
              </a:rPr>
              <a:t>ALU</a:t>
            </a:r>
            <a:r>
              <a:rPr lang="zh-CN" altLang="en-US" dirty="0">
                <a:latin typeface="+mn-ea"/>
                <a:ea typeface="+mn-ea"/>
                <a:sym typeface="Symbol" panose="05050102010706020507" pitchFamily="18" charset="2"/>
              </a:rPr>
              <a:t>结果写结果寄存器</a:t>
            </a:r>
            <a:endParaRPr lang="en-US" altLang="zh-CN" dirty="0">
              <a:latin typeface="+mn-ea"/>
              <a:ea typeface="+mn-ea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PC=PC + 4 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或  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PC=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跳转目标地址</a:t>
            </a:r>
            <a:endParaRPr lang="en-US" altLang="zh-CN" sz="2400" dirty="0"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7452320" y="1268760"/>
            <a:ext cx="504056" cy="518457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28447" y="2891552"/>
            <a:ext cx="504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相当的规整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9FB15D6-4FA5-484A-B115-6FB4B5BDFAE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zh-CN" sz="1400"/>
          </a:p>
        </p:txBody>
      </p:sp>
      <p:pic>
        <p:nvPicPr>
          <p:cNvPr id="57347" name="Picture 6" descr="f04-1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8224953" y="3689195"/>
            <a:ext cx="575419" cy="762000"/>
          </a:xfrm>
        </p:spPr>
        <p:txBody>
          <a:bodyPr/>
          <a:lstStyle/>
          <a:p>
            <a:pPr eaLnBrk="1" hangingPunct="1"/>
            <a:r>
              <a:rPr lang="en-AU" altLang="zh-CN" dirty="0">
                <a:ea typeface="宋体" panose="02010600030101010101" pitchFamily="2" charset="-122"/>
              </a:rPr>
              <a:t>R</a:t>
            </a:r>
            <a:r>
              <a:rPr lang="zh-CN" altLang="en-US" dirty="0">
                <a:ea typeface="宋体" panose="02010600030101010101" pitchFamily="2" charset="-122"/>
              </a:rPr>
              <a:t>型指令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18" y="5110820"/>
            <a:ext cx="3315771" cy="1477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9900"/>
                </a:solidFill>
                <a:latin typeface="+mn-ea"/>
              </a:rPr>
              <a:t>add $t1,$t2,$t3</a:t>
            </a:r>
          </a:p>
          <a:p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1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 取指，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PC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自增</a:t>
            </a:r>
            <a:endParaRPr lang="en-US" altLang="zh-CN" sz="1800" dirty="0">
              <a:solidFill>
                <a:srgbClr val="C00000"/>
              </a:solidFill>
              <a:latin typeface="+mn-ea"/>
            </a:endParaRPr>
          </a:p>
          <a:p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2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 读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2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个寄存器，产生控制信号</a:t>
            </a:r>
            <a:endParaRPr lang="en-US" altLang="zh-CN" sz="1800" dirty="0">
              <a:solidFill>
                <a:srgbClr val="C00000"/>
              </a:solidFill>
              <a:latin typeface="+mn-ea"/>
            </a:endParaRPr>
          </a:p>
          <a:p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3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ALU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根据</a:t>
            </a:r>
            <a:r>
              <a:rPr lang="en-US" altLang="zh-CN" sz="1800" dirty="0" err="1">
                <a:solidFill>
                  <a:srgbClr val="C00000"/>
                </a:solidFill>
                <a:latin typeface="+mn-ea"/>
              </a:rPr>
              <a:t>ALUop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运算</a:t>
            </a:r>
            <a:endParaRPr lang="en-US" altLang="zh-CN" sz="1800" dirty="0">
              <a:solidFill>
                <a:srgbClr val="C00000"/>
              </a:solidFill>
              <a:latin typeface="+mn-ea"/>
            </a:endParaRPr>
          </a:p>
          <a:p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4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ALU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结果写回寄存器</a:t>
            </a:r>
          </a:p>
        </p:txBody>
      </p:sp>
      <p:sp>
        <p:nvSpPr>
          <p:cNvPr id="2" name="任意多边形 1"/>
          <p:cNvSpPr/>
          <p:nvPr/>
        </p:nvSpPr>
        <p:spPr bwMode="auto">
          <a:xfrm>
            <a:off x="2899317" y="3992539"/>
            <a:ext cx="2732049" cy="211471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2899317" y="4239222"/>
            <a:ext cx="2732049" cy="485922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513013" y="4594302"/>
            <a:ext cx="4305427" cy="1961672"/>
          </a:xfrm>
          <a:custGeom>
            <a:avLst/>
            <a:gdLst>
              <a:gd name="connsiteX0" fmla="*/ 2530948 w 4305427"/>
              <a:gd name="connsiteY0" fmla="*/ 0 h 1961672"/>
              <a:gd name="connsiteX1" fmla="*/ 2765124 w 4305427"/>
              <a:gd name="connsiteY1" fmla="*/ 234176 h 1961672"/>
              <a:gd name="connsiteX2" fmla="*/ 2832031 w 4305427"/>
              <a:gd name="connsiteY2" fmla="*/ 747132 h 1961672"/>
              <a:gd name="connsiteX3" fmla="*/ 3099660 w 4305427"/>
              <a:gd name="connsiteY3" fmla="*/ 1059366 h 1961672"/>
              <a:gd name="connsiteX4" fmla="*/ 3724128 w 4305427"/>
              <a:gd name="connsiteY4" fmla="*/ 947854 h 1961672"/>
              <a:gd name="connsiteX5" fmla="*/ 3857943 w 4305427"/>
              <a:gd name="connsiteY5" fmla="*/ 479503 h 1961672"/>
              <a:gd name="connsiteX6" fmla="*/ 4092119 w 4305427"/>
              <a:gd name="connsiteY6" fmla="*/ 323386 h 1961672"/>
              <a:gd name="connsiteX7" fmla="*/ 4259387 w 4305427"/>
              <a:gd name="connsiteY7" fmla="*/ 579864 h 1961672"/>
              <a:gd name="connsiteX8" fmla="*/ 4248236 w 4305427"/>
              <a:gd name="connsiteY8" fmla="*/ 1449659 h 1961672"/>
              <a:gd name="connsiteX9" fmla="*/ 3623767 w 4305427"/>
              <a:gd name="connsiteY9" fmla="*/ 1839952 h 1961672"/>
              <a:gd name="connsiteX10" fmla="*/ 456821 w 4305427"/>
              <a:gd name="connsiteY10" fmla="*/ 1873405 h 1961672"/>
              <a:gd name="connsiteX11" fmla="*/ 10772 w 4305427"/>
              <a:gd name="connsiteY11" fmla="*/ 747132 h 1961672"/>
              <a:gd name="connsiteX12" fmla="*/ 356460 w 4305427"/>
              <a:gd name="connsiteY12" fmla="*/ 434898 h 196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05427" h="1961672">
                <a:moveTo>
                  <a:pt x="2530948" y="0"/>
                </a:moveTo>
                <a:cubicBezTo>
                  <a:pt x="2622946" y="54827"/>
                  <a:pt x="2714944" y="109654"/>
                  <a:pt x="2765124" y="234176"/>
                </a:cubicBezTo>
                <a:cubicBezTo>
                  <a:pt x="2815305" y="358698"/>
                  <a:pt x="2776275" y="609600"/>
                  <a:pt x="2832031" y="747132"/>
                </a:cubicBezTo>
                <a:cubicBezTo>
                  <a:pt x="2887787" y="884664"/>
                  <a:pt x="2950977" y="1025912"/>
                  <a:pt x="3099660" y="1059366"/>
                </a:cubicBezTo>
                <a:cubicBezTo>
                  <a:pt x="3248343" y="1092820"/>
                  <a:pt x="3597748" y="1044498"/>
                  <a:pt x="3724128" y="947854"/>
                </a:cubicBezTo>
                <a:cubicBezTo>
                  <a:pt x="3850508" y="851210"/>
                  <a:pt x="3796611" y="583581"/>
                  <a:pt x="3857943" y="479503"/>
                </a:cubicBezTo>
                <a:cubicBezTo>
                  <a:pt x="3919275" y="375425"/>
                  <a:pt x="4025212" y="306659"/>
                  <a:pt x="4092119" y="323386"/>
                </a:cubicBezTo>
                <a:cubicBezTo>
                  <a:pt x="4159026" y="340113"/>
                  <a:pt x="4233368" y="392152"/>
                  <a:pt x="4259387" y="579864"/>
                </a:cubicBezTo>
                <a:cubicBezTo>
                  <a:pt x="4285406" y="767576"/>
                  <a:pt x="4354173" y="1239644"/>
                  <a:pt x="4248236" y="1449659"/>
                </a:cubicBezTo>
                <a:cubicBezTo>
                  <a:pt x="4142299" y="1659674"/>
                  <a:pt x="4255669" y="1769328"/>
                  <a:pt x="3623767" y="1839952"/>
                </a:cubicBezTo>
                <a:cubicBezTo>
                  <a:pt x="2991865" y="1910576"/>
                  <a:pt x="1058987" y="2055542"/>
                  <a:pt x="456821" y="1873405"/>
                </a:cubicBezTo>
                <a:cubicBezTo>
                  <a:pt x="-145345" y="1691268"/>
                  <a:pt x="27499" y="986883"/>
                  <a:pt x="10772" y="747132"/>
                </a:cubicBezTo>
                <a:cubicBezTo>
                  <a:pt x="-5955" y="507381"/>
                  <a:pt x="175252" y="471139"/>
                  <a:pt x="356460" y="43489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821259" y="4731624"/>
            <a:ext cx="1182029" cy="174913"/>
          </a:xfrm>
          <a:custGeom>
            <a:avLst/>
            <a:gdLst>
              <a:gd name="connsiteX0" fmla="*/ 0 w 1182029"/>
              <a:gd name="connsiteY0" fmla="*/ 174913 h 174913"/>
              <a:gd name="connsiteX1" fmla="*/ 825190 w 1182029"/>
              <a:gd name="connsiteY1" fmla="*/ 119156 h 174913"/>
              <a:gd name="connsiteX2" fmla="*/ 1037063 w 1182029"/>
              <a:gd name="connsiteY2" fmla="*/ 7644 h 174913"/>
              <a:gd name="connsiteX3" fmla="*/ 1182029 w 1182029"/>
              <a:gd name="connsiteY3" fmla="*/ 18796 h 1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029" h="174913">
                <a:moveTo>
                  <a:pt x="0" y="174913"/>
                </a:moveTo>
                <a:cubicBezTo>
                  <a:pt x="326173" y="160973"/>
                  <a:pt x="652346" y="147034"/>
                  <a:pt x="825190" y="119156"/>
                </a:cubicBezTo>
                <a:cubicBezTo>
                  <a:pt x="998034" y="91278"/>
                  <a:pt x="977590" y="24371"/>
                  <a:pt x="1037063" y="7644"/>
                </a:cubicBezTo>
                <a:cubicBezTo>
                  <a:pt x="1096536" y="-9083"/>
                  <a:pt x="1139282" y="4856"/>
                  <a:pt x="1182029" y="1879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16926" y="1657859"/>
            <a:ext cx="1727281" cy="1066698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105576" y="5176731"/>
            <a:ext cx="610440" cy="852594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6342507" y="4070195"/>
            <a:ext cx="1009656" cy="1458180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D681DF4-5EA7-4DDE-B8F8-0EC743C02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13" y="0"/>
            <a:ext cx="7364396" cy="9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5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9FB15D6-4FA5-484A-B115-6FB4B5BDFAE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zh-CN" sz="1400"/>
          </a:p>
        </p:txBody>
      </p:sp>
      <p:pic>
        <p:nvPicPr>
          <p:cNvPr id="57347" name="Picture 6" descr="f04-1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xfrm>
            <a:off x="8224953" y="3689195"/>
            <a:ext cx="575419" cy="762000"/>
          </a:xfrm>
        </p:spPr>
        <p:txBody>
          <a:bodyPr/>
          <a:lstStyle/>
          <a:p>
            <a:pPr eaLnBrk="1" hangingPunct="1"/>
            <a:r>
              <a:rPr lang="en-AU" altLang="zh-CN" dirty="0">
                <a:ea typeface="宋体" panose="02010600030101010101" pitchFamily="2" charset="-122"/>
              </a:rPr>
              <a:t>R</a:t>
            </a:r>
            <a:r>
              <a:rPr lang="zh-CN" altLang="en-US" dirty="0">
                <a:ea typeface="宋体" panose="02010600030101010101" pitchFamily="2" charset="-122"/>
              </a:rPr>
              <a:t>型指令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899317" y="3992539"/>
            <a:ext cx="2732049" cy="211471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2899317" y="4239222"/>
            <a:ext cx="2732049" cy="485922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513013" y="4594302"/>
            <a:ext cx="4305427" cy="1961672"/>
          </a:xfrm>
          <a:custGeom>
            <a:avLst/>
            <a:gdLst>
              <a:gd name="connsiteX0" fmla="*/ 2530948 w 4305427"/>
              <a:gd name="connsiteY0" fmla="*/ 0 h 1961672"/>
              <a:gd name="connsiteX1" fmla="*/ 2765124 w 4305427"/>
              <a:gd name="connsiteY1" fmla="*/ 234176 h 1961672"/>
              <a:gd name="connsiteX2" fmla="*/ 2832031 w 4305427"/>
              <a:gd name="connsiteY2" fmla="*/ 747132 h 1961672"/>
              <a:gd name="connsiteX3" fmla="*/ 3099660 w 4305427"/>
              <a:gd name="connsiteY3" fmla="*/ 1059366 h 1961672"/>
              <a:gd name="connsiteX4" fmla="*/ 3724128 w 4305427"/>
              <a:gd name="connsiteY4" fmla="*/ 947854 h 1961672"/>
              <a:gd name="connsiteX5" fmla="*/ 3857943 w 4305427"/>
              <a:gd name="connsiteY5" fmla="*/ 479503 h 1961672"/>
              <a:gd name="connsiteX6" fmla="*/ 4092119 w 4305427"/>
              <a:gd name="connsiteY6" fmla="*/ 323386 h 1961672"/>
              <a:gd name="connsiteX7" fmla="*/ 4259387 w 4305427"/>
              <a:gd name="connsiteY7" fmla="*/ 579864 h 1961672"/>
              <a:gd name="connsiteX8" fmla="*/ 4248236 w 4305427"/>
              <a:gd name="connsiteY8" fmla="*/ 1449659 h 1961672"/>
              <a:gd name="connsiteX9" fmla="*/ 3623767 w 4305427"/>
              <a:gd name="connsiteY9" fmla="*/ 1839952 h 1961672"/>
              <a:gd name="connsiteX10" fmla="*/ 456821 w 4305427"/>
              <a:gd name="connsiteY10" fmla="*/ 1873405 h 1961672"/>
              <a:gd name="connsiteX11" fmla="*/ 10772 w 4305427"/>
              <a:gd name="connsiteY11" fmla="*/ 747132 h 1961672"/>
              <a:gd name="connsiteX12" fmla="*/ 356460 w 4305427"/>
              <a:gd name="connsiteY12" fmla="*/ 434898 h 196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05427" h="1961672">
                <a:moveTo>
                  <a:pt x="2530948" y="0"/>
                </a:moveTo>
                <a:cubicBezTo>
                  <a:pt x="2622946" y="54827"/>
                  <a:pt x="2714944" y="109654"/>
                  <a:pt x="2765124" y="234176"/>
                </a:cubicBezTo>
                <a:cubicBezTo>
                  <a:pt x="2815305" y="358698"/>
                  <a:pt x="2776275" y="609600"/>
                  <a:pt x="2832031" y="747132"/>
                </a:cubicBezTo>
                <a:cubicBezTo>
                  <a:pt x="2887787" y="884664"/>
                  <a:pt x="2950977" y="1025912"/>
                  <a:pt x="3099660" y="1059366"/>
                </a:cubicBezTo>
                <a:cubicBezTo>
                  <a:pt x="3248343" y="1092820"/>
                  <a:pt x="3597748" y="1044498"/>
                  <a:pt x="3724128" y="947854"/>
                </a:cubicBezTo>
                <a:cubicBezTo>
                  <a:pt x="3850508" y="851210"/>
                  <a:pt x="3796611" y="583581"/>
                  <a:pt x="3857943" y="479503"/>
                </a:cubicBezTo>
                <a:cubicBezTo>
                  <a:pt x="3919275" y="375425"/>
                  <a:pt x="4025212" y="306659"/>
                  <a:pt x="4092119" y="323386"/>
                </a:cubicBezTo>
                <a:cubicBezTo>
                  <a:pt x="4159026" y="340113"/>
                  <a:pt x="4233368" y="392152"/>
                  <a:pt x="4259387" y="579864"/>
                </a:cubicBezTo>
                <a:cubicBezTo>
                  <a:pt x="4285406" y="767576"/>
                  <a:pt x="4354173" y="1239644"/>
                  <a:pt x="4248236" y="1449659"/>
                </a:cubicBezTo>
                <a:cubicBezTo>
                  <a:pt x="4142299" y="1659674"/>
                  <a:pt x="4255669" y="1769328"/>
                  <a:pt x="3623767" y="1839952"/>
                </a:cubicBezTo>
                <a:cubicBezTo>
                  <a:pt x="2991865" y="1910576"/>
                  <a:pt x="1058987" y="2055542"/>
                  <a:pt x="456821" y="1873405"/>
                </a:cubicBezTo>
                <a:cubicBezTo>
                  <a:pt x="-145345" y="1691268"/>
                  <a:pt x="27499" y="986883"/>
                  <a:pt x="10772" y="747132"/>
                </a:cubicBezTo>
                <a:cubicBezTo>
                  <a:pt x="-5955" y="507381"/>
                  <a:pt x="175252" y="471139"/>
                  <a:pt x="356460" y="43489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821259" y="4731624"/>
            <a:ext cx="1182029" cy="174913"/>
          </a:xfrm>
          <a:custGeom>
            <a:avLst/>
            <a:gdLst>
              <a:gd name="connsiteX0" fmla="*/ 0 w 1182029"/>
              <a:gd name="connsiteY0" fmla="*/ 174913 h 174913"/>
              <a:gd name="connsiteX1" fmla="*/ 825190 w 1182029"/>
              <a:gd name="connsiteY1" fmla="*/ 119156 h 174913"/>
              <a:gd name="connsiteX2" fmla="*/ 1037063 w 1182029"/>
              <a:gd name="connsiteY2" fmla="*/ 7644 h 174913"/>
              <a:gd name="connsiteX3" fmla="*/ 1182029 w 1182029"/>
              <a:gd name="connsiteY3" fmla="*/ 18796 h 1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029" h="174913">
                <a:moveTo>
                  <a:pt x="0" y="174913"/>
                </a:moveTo>
                <a:cubicBezTo>
                  <a:pt x="326173" y="160973"/>
                  <a:pt x="652346" y="147034"/>
                  <a:pt x="825190" y="119156"/>
                </a:cubicBezTo>
                <a:cubicBezTo>
                  <a:pt x="998034" y="91278"/>
                  <a:pt x="977590" y="24371"/>
                  <a:pt x="1037063" y="7644"/>
                </a:cubicBezTo>
                <a:cubicBezTo>
                  <a:pt x="1096536" y="-9083"/>
                  <a:pt x="1139282" y="4856"/>
                  <a:pt x="1182029" y="1879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16926" y="1657859"/>
            <a:ext cx="1727281" cy="1066698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105576" y="5176731"/>
            <a:ext cx="610440" cy="852594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6342507" y="4070195"/>
            <a:ext cx="1009656" cy="1458180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87986"/>
            <a:ext cx="6474847" cy="8393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4052ADB8-08D3-41E9-A633-0D8C6E246EF8}"/>
              </a:ext>
            </a:extLst>
          </p:cNvPr>
          <p:cNvSpPr txBox="1"/>
          <p:nvPr/>
        </p:nvSpPr>
        <p:spPr>
          <a:xfrm>
            <a:off x="432502" y="5216657"/>
            <a:ext cx="3315771" cy="1477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9900"/>
                </a:solidFill>
                <a:latin typeface="+mn-ea"/>
              </a:rPr>
              <a:t>add $t1,$t2,$t3</a:t>
            </a:r>
          </a:p>
          <a:p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1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 取指，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PC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自增</a:t>
            </a:r>
            <a:endParaRPr lang="en-US" altLang="zh-CN" sz="1800" dirty="0">
              <a:solidFill>
                <a:srgbClr val="C00000"/>
              </a:solidFill>
              <a:latin typeface="+mn-ea"/>
            </a:endParaRPr>
          </a:p>
          <a:p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2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 读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2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个寄存器，产生控制信号</a:t>
            </a:r>
            <a:endParaRPr lang="en-US" altLang="zh-CN" sz="1800" dirty="0">
              <a:solidFill>
                <a:srgbClr val="C00000"/>
              </a:solidFill>
              <a:latin typeface="+mn-ea"/>
            </a:endParaRPr>
          </a:p>
          <a:p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3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ALU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根据</a:t>
            </a:r>
            <a:r>
              <a:rPr lang="en-US" altLang="zh-CN" sz="1800" dirty="0" err="1">
                <a:solidFill>
                  <a:srgbClr val="C00000"/>
                </a:solidFill>
                <a:latin typeface="+mn-ea"/>
              </a:rPr>
              <a:t>ALUop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运算</a:t>
            </a:r>
            <a:endParaRPr lang="en-US" altLang="zh-CN" sz="1800" dirty="0">
              <a:solidFill>
                <a:srgbClr val="C00000"/>
              </a:solidFill>
              <a:latin typeface="+mn-ea"/>
            </a:endParaRPr>
          </a:p>
          <a:p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4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ea"/>
              </a:rPr>
              <a:t>ALU</a:t>
            </a:r>
            <a:r>
              <a:rPr lang="zh-CN" altLang="en-US" sz="1800" dirty="0">
                <a:solidFill>
                  <a:srgbClr val="C00000"/>
                </a:solidFill>
                <a:latin typeface="+mn-ea"/>
              </a:rPr>
              <a:t>结果写回寄存器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C5FACF-7302-4E6C-B54D-AD7CEEF846C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zh-CN" sz="1400"/>
          </a:p>
        </p:txBody>
      </p:sp>
      <p:pic>
        <p:nvPicPr>
          <p:cNvPr id="59395" name="Picture 6" descr="f04-2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8192019" y="687287"/>
            <a:ext cx="539553" cy="2062103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取字指令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528" y="5189153"/>
            <a:ext cx="3168352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9900"/>
                </a:solidFill>
              </a:rPr>
              <a:t>lw</a:t>
            </a:r>
            <a:r>
              <a:rPr lang="en-US" altLang="zh-CN" dirty="0">
                <a:solidFill>
                  <a:srgbClr val="009900"/>
                </a:solidFill>
              </a:rPr>
              <a:t> $t1,offset($t2)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 取指，</a:t>
            </a:r>
            <a:r>
              <a:rPr lang="en-US" altLang="zh-CN" dirty="0">
                <a:solidFill>
                  <a:srgbClr val="C00000"/>
                </a:solidFill>
              </a:rPr>
              <a:t>PC</a:t>
            </a:r>
            <a:r>
              <a:rPr lang="zh-CN" altLang="en-US" dirty="0">
                <a:solidFill>
                  <a:srgbClr val="C00000"/>
                </a:solidFill>
              </a:rPr>
              <a:t>自增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 读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个寄存器</a:t>
            </a:r>
            <a:r>
              <a:rPr lang="en-US" altLang="zh-CN" dirty="0">
                <a:solidFill>
                  <a:srgbClr val="C00000"/>
                </a:solidFill>
              </a:rPr>
              <a:t>t2</a:t>
            </a:r>
            <a:r>
              <a:rPr lang="zh-CN" altLang="en-US" dirty="0">
                <a:solidFill>
                  <a:srgbClr val="C00000"/>
                </a:solidFill>
              </a:rPr>
              <a:t>，产生控制信号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根据</a:t>
            </a:r>
            <a:r>
              <a:rPr lang="en-US" altLang="zh-CN" dirty="0" err="1">
                <a:solidFill>
                  <a:srgbClr val="C00000"/>
                </a:solidFill>
              </a:rPr>
              <a:t>ALUop</a:t>
            </a:r>
            <a:r>
              <a:rPr lang="zh-CN" altLang="en-US" dirty="0">
                <a:solidFill>
                  <a:srgbClr val="C00000"/>
                </a:solidFill>
              </a:rPr>
              <a:t>计算地址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结果作为存储器地址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5</a:t>
            </a:r>
            <a:r>
              <a:rPr lang="zh-CN" altLang="en-US" dirty="0">
                <a:solidFill>
                  <a:srgbClr val="C00000"/>
                </a:solidFill>
              </a:rPr>
              <a:t> 数据存储器输出写入到</a:t>
            </a:r>
            <a:r>
              <a:rPr lang="en-US" altLang="zh-CN" dirty="0">
                <a:solidFill>
                  <a:srgbClr val="C00000"/>
                </a:solidFill>
              </a:rPr>
              <a:t>t1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668881" y="4003288"/>
            <a:ext cx="3044283" cy="210829"/>
          </a:xfrm>
          <a:custGeom>
            <a:avLst/>
            <a:gdLst>
              <a:gd name="connsiteX0" fmla="*/ 0 w 3044283"/>
              <a:gd name="connsiteY0" fmla="*/ 0 h 210829"/>
              <a:gd name="connsiteX1" fmla="*/ 1717288 w 3044283"/>
              <a:gd name="connsiteY1" fmla="*/ 11151 h 210829"/>
              <a:gd name="connsiteX2" fmla="*/ 2464419 w 3044283"/>
              <a:gd name="connsiteY2" fmla="*/ 189571 h 210829"/>
              <a:gd name="connsiteX3" fmla="*/ 3044283 w 3044283"/>
              <a:gd name="connsiteY3" fmla="*/ 200722 h 2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283" h="210829">
                <a:moveTo>
                  <a:pt x="0" y="0"/>
                </a:moveTo>
                <a:lnTo>
                  <a:pt x="1717288" y="11151"/>
                </a:lnTo>
                <a:cubicBezTo>
                  <a:pt x="2128024" y="42746"/>
                  <a:pt x="2243253" y="157976"/>
                  <a:pt x="2464419" y="189571"/>
                </a:cubicBezTo>
                <a:cubicBezTo>
                  <a:pt x="2685585" y="221166"/>
                  <a:pt x="2864934" y="210944"/>
                  <a:pt x="3044283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698595" y="4342009"/>
            <a:ext cx="1260088" cy="267659"/>
          </a:xfrm>
          <a:custGeom>
            <a:avLst/>
            <a:gdLst>
              <a:gd name="connsiteX0" fmla="*/ 0 w 1260088"/>
              <a:gd name="connsiteY0" fmla="*/ 29269 h 267659"/>
              <a:gd name="connsiteX1" fmla="*/ 524107 w 1260088"/>
              <a:gd name="connsiteY1" fmla="*/ 18118 h 267659"/>
              <a:gd name="connsiteX2" fmla="*/ 814039 w 1260088"/>
              <a:gd name="connsiteY2" fmla="*/ 241142 h 267659"/>
              <a:gd name="connsiteX3" fmla="*/ 1260088 w 1260088"/>
              <a:gd name="connsiteY3" fmla="*/ 263445 h 267659"/>
              <a:gd name="connsiteX4" fmla="*/ 1260088 w 1260088"/>
              <a:gd name="connsiteY4" fmla="*/ 263445 h 267659"/>
              <a:gd name="connsiteX5" fmla="*/ 1260088 w 1260088"/>
              <a:gd name="connsiteY5" fmla="*/ 263445 h 26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088" h="267659">
                <a:moveTo>
                  <a:pt x="0" y="29269"/>
                </a:moveTo>
                <a:cubicBezTo>
                  <a:pt x="194217" y="6037"/>
                  <a:pt x="388434" y="-17194"/>
                  <a:pt x="524107" y="18118"/>
                </a:cubicBezTo>
                <a:cubicBezTo>
                  <a:pt x="659780" y="53430"/>
                  <a:pt x="691375" y="200254"/>
                  <a:pt x="814039" y="241142"/>
                </a:cubicBezTo>
                <a:cubicBezTo>
                  <a:pt x="936703" y="282030"/>
                  <a:pt x="1260088" y="263445"/>
                  <a:pt x="1260088" y="263445"/>
                </a:cubicBezTo>
                <a:lnTo>
                  <a:pt x="1260088" y="263445"/>
                </a:lnTo>
                <a:lnTo>
                  <a:pt x="1260088" y="26344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2598234" y="4795024"/>
            <a:ext cx="3077737" cy="753432"/>
          </a:xfrm>
          <a:custGeom>
            <a:avLst/>
            <a:gdLst>
              <a:gd name="connsiteX0" fmla="*/ 0 w 2988527"/>
              <a:gd name="connsiteY0" fmla="*/ 724830 h 753432"/>
              <a:gd name="connsiteX1" fmla="*/ 2230244 w 2988527"/>
              <a:gd name="connsiteY1" fmla="*/ 702527 h 753432"/>
              <a:gd name="connsiteX2" fmla="*/ 2575932 w 2988527"/>
              <a:gd name="connsiteY2" fmla="*/ 256478 h 753432"/>
              <a:gd name="connsiteX3" fmla="*/ 2988527 w 2988527"/>
              <a:gd name="connsiteY3" fmla="*/ 0 h 75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527" h="753432">
                <a:moveTo>
                  <a:pt x="0" y="724830"/>
                </a:moveTo>
                <a:cubicBezTo>
                  <a:pt x="900461" y="752708"/>
                  <a:pt x="1800922" y="780586"/>
                  <a:pt x="2230244" y="702527"/>
                </a:cubicBezTo>
                <a:cubicBezTo>
                  <a:pt x="2659566" y="624468"/>
                  <a:pt x="2449552" y="373566"/>
                  <a:pt x="2575932" y="256478"/>
                </a:cubicBezTo>
                <a:cubicBezTo>
                  <a:pt x="2702312" y="139390"/>
                  <a:pt x="2845419" y="69695"/>
                  <a:pt x="298852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6088566" y="4438185"/>
            <a:ext cx="446049" cy="44605"/>
          </a:xfrm>
          <a:custGeom>
            <a:avLst/>
            <a:gdLst>
              <a:gd name="connsiteX0" fmla="*/ 0 w 446049"/>
              <a:gd name="connsiteY0" fmla="*/ 0 h 44605"/>
              <a:gd name="connsiteX1" fmla="*/ 446049 w 446049"/>
              <a:gd name="connsiteY1" fmla="*/ 44605 h 44605"/>
              <a:gd name="connsiteX2" fmla="*/ 446049 w 446049"/>
              <a:gd name="connsiteY2" fmla="*/ 44605 h 4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49" h="44605">
                <a:moveTo>
                  <a:pt x="0" y="0"/>
                </a:moveTo>
                <a:lnTo>
                  <a:pt x="446049" y="44605"/>
                </a:lnTo>
                <a:lnTo>
                  <a:pt x="446049" y="4460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627886" y="4616605"/>
            <a:ext cx="4221468" cy="1878881"/>
          </a:xfrm>
          <a:custGeom>
            <a:avLst/>
            <a:gdLst>
              <a:gd name="connsiteX0" fmla="*/ 3497743 w 4221468"/>
              <a:gd name="connsiteY0" fmla="*/ 0 h 1878881"/>
              <a:gd name="connsiteX1" fmla="*/ 3988397 w 4221468"/>
              <a:gd name="connsiteY1" fmla="*/ 211873 h 1878881"/>
              <a:gd name="connsiteX2" fmla="*/ 4155665 w 4221468"/>
              <a:gd name="connsiteY2" fmla="*/ 512956 h 1878881"/>
              <a:gd name="connsiteX3" fmla="*/ 4077607 w 4221468"/>
              <a:gd name="connsiteY3" fmla="*/ 1628078 h 1878881"/>
              <a:gd name="connsiteX4" fmla="*/ 2605646 w 4221468"/>
              <a:gd name="connsiteY4" fmla="*/ 1839951 h 1878881"/>
              <a:gd name="connsiteX5" fmla="*/ 520368 w 4221468"/>
              <a:gd name="connsiteY5" fmla="*/ 1828800 h 1878881"/>
              <a:gd name="connsiteX6" fmla="*/ 7412 w 4221468"/>
              <a:gd name="connsiteY6" fmla="*/ 1338146 h 1878881"/>
              <a:gd name="connsiteX7" fmla="*/ 263890 w 4221468"/>
              <a:gd name="connsiteY7" fmla="*/ 468351 h 187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468" h="1878881">
                <a:moveTo>
                  <a:pt x="3497743" y="0"/>
                </a:moveTo>
                <a:cubicBezTo>
                  <a:pt x="3688243" y="63190"/>
                  <a:pt x="3878743" y="126380"/>
                  <a:pt x="3988397" y="211873"/>
                </a:cubicBezTo>
                <a:cubicBezTo>
                  <a:pt x="4098051" y="297366"/>
                  <a:pt x="4140797" y="276922"/>
                  <a:pt x="4155665" y="512956"/>
                </a:cubicBezTo>
                <a:cubicBezTo>
                  <a:pt x="4170533" y="748990"/>
                  <a:pt x="4335944" y="1406912"/>
                  <a:pt x="4077607" y="1628078"/>
                </a:cubicBezTo>
                <a:cubicBezTo>
                  <a:pt x="3819271" y="1849244"/>
                  <a:pt x="3198519" y="1806497"/>
                  <a:pt x="2605646" y="1839951"/>
                </a:cubicBezTo>
                <a:cubicBezTo>
                  <a:pt x="2012773" y="1873405"/>
                  <a:pt x="953407" y="1912434"/>
                  <a:pt x="520368" y="1828800"/>
                </a:cubicBezTo>
                <a:cubicBezTo>
                  <a:pt x="87329" y="1745166"/>
                  <a:pt x="50158" y="1564888"/>
                  <a:pt x="7412" y="1338146"/>
                </a:cubicBezTo>
                <a:cubicBezTo>
                  <a:pt x="-35334" y="1111405"/>
                  <a:pt x="114278" y="789878"/>
                  <a:pt x="263890" y="46835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427956" y="4214117"/>
            <a:ext cx="798034" cy="123110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DFDD360-5D6E-4906-ABDE-8A1DD8545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16" y="7767"/>
            <a:ext cx="69627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70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C5FACF-7302-4E6C-B54D-AD7CEEF846C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zh-CN" sz="1400"/>
          </a:p>
        </p:txBody>
      </p:sp>
      <p:pic>
        <p:nvPicPr>
          <p:cNvPr id="59395" name="Picture 6" descr="f04-2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8192019" y="687287"/>
            <a:ext cx="539553" cy="2062103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取字指令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528" y="5189153"/>
            <a:ext cx="3168352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9900"/>
                </a:solidFill>
              </a:rPr>
              <a:t>lw</a:t>
            </a:r>
            <a:r>
              <a:rPr lang="en-US" altLang="zh-CN" dirty="0">
                <a:solidFill>
                  <a:srgbClr val="009900"/>
                </a:solidFill>
              </a:rPr>
              <a:t> $t1,offset($t2)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 取指，</a:t>
            </a:r>
            <a:r>
              <a:rPr lang="en-US" altLang="zh-CN" dirty="0">
                <a:solidFill>
                  <a:srgbClr val="C00000"/>
                </a:solidFill>
              </a:rPr>
              <a:t>PC</a:t>
            </a:r>
            <a:r>
              <a:rPr lang="zh-CN" altLang="en-US" dirty="0">
                <a:solidFill>
                  <a:srgbClr val="C00000"/>
                </a:solidFill>
              </a:rPr>
              <a:t>自增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 读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个寄存器</a:t>
            </a:r>
            <a:r>
              <a:rPr lang="en-US" altLang="zh-CN" dirty="0">
                <a:solidFill>
                  <a:srgbClr val="C00000"/>
                </a:solidFill>
              </a:rPr>
              <a:t>t2</a:t>
            </a:r>
            <a:r>
              <a:rPr lang="zh-CN" altLang="en-US" dirty="0">
                <a:solidFill>
                  <a:srgbClr val="C00000"/>
                </a:solidFill>
              </a:rPr>
              <a:t>，产生控制信号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根据</a:t>
            </a:r>
            <a:r>
              <a:rPr lang="en-US" altLang="zh-CN" dirty="0" err="1">
                <a:solidFill>
                  <a:srgbClr val="C00000"/>
                </a:solidFill>
              </a:rPr>
              <a:t>ALUop</a:t>
            </a:r>
            <a:r>
              <a:rPr lang="zh-CN" altLang="en-US" dirty="0">
                <a:solidFill>
                  <a:srgbClr val="C00000"/>
                </a:solidFill>
              </a:rPr>
              <a:t>计算地址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结果作为存储器地址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5</a:t>
            </a:r>
            <a:r>
              <a:rPr lang="zh-CN" altLang="en-US" dirty="0">
                <a:solidFill>
                  <a:srgbClr val="C00000"/>
                </a:solidFill>
              </a:rPr>
              <a:t> 数据存储器输出写入到</a:t>
            </a:r>
            <a:r>
              <a:rPr lang="en-US" altLang="zh-CN" dirty="0">
                <a:solidFill>
                  <a:srgbClr val="C00000"/>
                </a:solidFill>
              </a:rPr>
              <a:t>t1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668881" y="4003288"/>
            <a:ext cx="3044283" cy="210829"/>
          </a:xfrm>
          <a:custGeom>
            <a:avLst/>
            <a:gdLst>
              <a:gd name="connsiteX0" fmla="*/ 0 w 3044283"/>
              <a:gd name="connsiteY0" fmla="*/ 0 h 210829"/>
              <a:gd name="connsiteX1" fmla="*/ 1717288 w 3044283"/>
              <a:gd name="connsiteY1" fmla="*/ 11151 h 210829"/>
              <a:gd name="connsiteX2" fmla="*/ 2464419 w 3044283"/>
              <a:gd name="connsiteY2" fmla="*/ 189571 h 210829"/>
              <a:gd name="connsiteX3" fmla="*/ 3044283 w 3044283"/>
              <a:gd name="connsiteY3" fmla="*/ 200722 h 2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283" h="210829">
                <a:moveTo>
                  <a:pt x="0" y="0"/>
                </a:moveTo>
                <a:lnTo>
                  <a:pt x="1717288" y="11151"/>
                </a:lnTo>
                <a:cubicBezTo>
                  <a:pt x="2128024" y="42746"/>
                  <a:pt x="2243253" y="157976"/>
                  <a:pt x="2464419" y="189571"/>
                </a:cubicBezTo>
                <a:cubicBezTo>
                  <a:pt x="2685585" y="221166"/>
                  <a:pt x="2864934" y="210944"/>
                  <a:pt x="3044283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698595" y="4342009"/>
            <a:ext cx="1260088" cy="267659"/>
          </a:xfrm>
          <a:custGeom>
            <a:avLst/>
            <a:gdLst>
              <a:gd name="connsiteX0" fmla="*/ 0 w 1260088"/>
              <a:gd name="connsiteY0" fmla="*/ 29269 h 267659"/>
              <a:gd name="connsiteX1" fmla="*/ 524107 w 1260088"/>
              <a:gd name="connsiteY1" fmla="*/ 18118 h 267659"/>
              <a:gd name="connsiteX2" fmla="*/ 814039 w 1260088"/>
              <a:gd name="connsiteY2" fmla="*/ 241142 h 267659"/>
              <a:gd name="connsiteX3" fmla="*/ 1260088 w 1260088"/>
              <a:gd name="connsiteY3" fmla="*/ 263445 h 267659"/>
              <a:gd name="connsiteX4" fmla="*/ 1260088 w 1260088"/>
              <a:gd name="connsiteY4" fmla="*/ 263445 h 267659"/>
              <a:gd name="connsiteX5" fmla="*/ 1260088 w 1260088"/>
              <a:gd name="connsiteY5" fmla="*/ 263445 h 26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088" h="267659">
                <a:moveTo>
                  <a:pt x="0" y="29269"/>
                </a:moveTo>
                <a:cubicBezTo>
                  <a:pt x="194217" y="6037"/>
                  <a:pt x="388434" y="-17194"/>
                  <a:pt x="524107" y="18118"/>
                </a:cubicBezTo>
                <a:cubicBezTo>
                  <a:pt x="659780" y="53430"/>
                  <a:pt x="691375" y="200254"/>
                  <a:pt x="814039" y="241142"/>
                </a:cubicBezTo>
                <a:cubicBezTo>
                  <a:pt x="936703" y="282030"/>
                  <a:pt x="1260088" y="263445"/>
                  <a:pt x="1260088" y="263445"/>
                </a:cubicBezTo>
                <a:lnTo>
                  <a:pt x="1260088" y="263445"/>
                </a:lnTo>
                <a:lnTo>
                  <a:pt x="1260088" y="26344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2598234" y="4795024"/>
            <a:ext cx="3077737" cy="753432"/>
          </a:xfrm>
          <a:custGeom>
            <a:avLst/>
            <a:gdLst>
              <a:gd name="connsiteX0" fmla="*/ 0 w 2988527"/>
              <a:gd name="connsiteY0" fmla="*/ 724830 h 753432"/>
              <a:gd name="connsiteX1" fmla="*/ 2230244 w 2988527"/>
              <a:gd name="connsiteY1" fmla="*/ 702527 h 753432"/>
              <a:gd name="connsiteX2" fmla="*/ 2575932 w 2988527"/>
              <a:gd name="connsiteY2" fmla="*/ 256478 h 753432"/>
              <a:gd name="connsiteX3" fmla="*/ 2988527 w 2988527"/>
              <a:gd name="connsiteY3" fmla="*/ 0 h 75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527" h="753432">
                <a:moveTo>
                  <a:pt x="0" y="724830"/>
                </a:moveTo>
                <a:cubicBezTo>
                  <a:pt x="900461" y="752708"/>
                  <a:pt x="1800922" y="780586"/>
                  <a:pt x="2230244" y="702527"/>
                </a:cubicBezTo>
                <a:cubicBezTo>
                  <a:pt x="2659566" y="624468"/>
                  <a:pt x="2449552" y="373566"/>
                  <a:pt x="2575932" y="256478"/>
                </a:cubicBezTo>
                <a:cubicBezTo>
                  <a:pt x="2702312" y="139390"/>
                  <a:pt x="2845419" y="69695"/>
                  <a:pt x="298852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6088566" y="4438185"/>
            <a:ext cx="446049" cy="44605"/>
          </a:xfrm>
          <a:custGeom>
            <a:avLst/>
            <a:gdLst>
              <a:gd name="connsiteX0" fmla="*/ 0 w 446049"/>
              <a:gd name="connsiteY0" fmla="*/ 0 h 44605"/>
              <a:gd name="connsiteX1" fmla="*/ 446049 w 446049"/>
              <a:gd name="connsiteY1" fmla="*/ 44605 h 44605"/>
              <a:gd name="connsiteX2" fmla="*/ 446049 w 446049"/>
              <a:gd name="connsiteY2" fmla="*/ 44605 h 4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49" h="44605">
                <a:moveTo>
                  <a:pt x="0" y="0"/>
                </a:moveTo>
                <a:lnTo>
                  <a:pt x="446049" y="44605"/>
                </a:lnTo>
                <a:lnTo>
                  <a:pt x="446049" y="4460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627886" y="4616605"/>
            <a:ext cx="4221468" cy="1878881"/>
          </a:xfrm>
          <a:custGeom>
            <a:avLst/>
            <a:gdLst>
              <a:gd name="connsiteX0" fmla="*/ 3497743 w 4221468"/>
              <a:gd name="connsiteY0" fmla="*/ 0 h 1878881"/>
              <a:gd name="connsiteX1" fmla="*/ 3988397 w 4221468"/>
              <a:gd name="connsiteY1" fmla="*/ 211873 h 1878881"/>
              <a:gd name="connsiteX2" fmla="*/ 4155665 w 4221468"/>
              <a:gd name="connsiteY2" fmla="*/ 512956 h 1878881"/>
              <a:gd name="connsiteX3" fmla="*/ 4077607 w 4221468"/>
              <a:gd name="connsiteY3" fmla="*/ 1628078 h 1878881"/>
              <a:gd name="connsiteX4" fmla="*/ 2605646 w 4221468"/>
              <a:gd name="connsiteY4" fmla="*/ 1839951 h 1878881"/>
              <a:gd name="connsiteX5" fmla="*/ 520368 w 4221468"/>
              <a:gd name="connsiteY5" fmla="*/ 1828800 h 1878881"/>
              <a:gd name="connsiteX6" fmla="*/ 7412 w 4221468"/>
              <a:gd name="connsiteY6" fmla="*/ 1338146 h 1878881"/>
              <a:gd name="connsiteX7" fmla="*/ 263890 w 4221468"/>
              <a:gd name="connsiteY7" fmla="*/ 468351 h 187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468" h="1878881">
                <a:moveTo>
                  <a:pt x="3497743" y="0"/>
                </a:moveTo>
                <a:cubicBezTo>
                  <a:pt x="3688243" y="63190"/>
                  <a:pt x="3878743" y="126380"/>
                  <a:pt x="3988397" y="211873"/>
                </a:cubicBezTo>
                <a:cubicBezTo>
                  <a:pt x="4098051" y="297366"/>
                  <a:pt x="4140797" y="276922"/>
                  <a:pt x="4155665" y="512956"/>
                </a:cubicBezTo>
                <a:cubicBezTo>
                  <a:pt x="4170533" y="748990"/>
                  <a:pt x="4335944" y="1406912"/>
                  <a:pt x="4077607" y="1628078"/>
                </a:cubicBezTo>
                <a:cubicBezTo>
                  <a:pt x="3819271" y="1849244"/>
                  <a:pt x="3198519" y="1806497"/>
                  <a:pt x="2605646" y="1839951"/>
                </a:cubicBezTo>
                <a:cubicBezTo>
                  <a:pt x="2012773" y="1873405"/>
                  <a:pt x="953407" y="1912434"/>
                  <a:pt x="520368" y="1828800"/>
                </a:cubicBezTo>
                <a:cubicBezTo>
                  <a:pt x="87329" y="1745166"/>
                  <a:pt x="50158" y="1564888"/>
                  <a:pt x="7412" y="1338146"/>
                </a:cubicBezTo>
                <a:cubicBezTo>
                  <a:pt x="-35334" y="1111405"/>
                  <a:pt x="114278" y="789878"/>
                  <a:pt x="263890" y="46835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427956" y="4214117"/>
            <a:ext cx="798034" cy="123110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8975568-12D5-4B3F-9C60-B60853FF55CC}"/>
              </a:ext>
            </a:extLst>
          </p:cNvPr>
          <p:cNvGrpSpPr/>
          <p:nvPr/>
        </p:nvGrpSpPr>
        <p:grpSpPr>
          <a:xfrm>
            <a:off x="535870" y="99187"/>
            <a:ext cx="6844442" cy="852553"/>
            <a:chOff x="535870" y="187216"/>
            <a:chExt cx="6184032" cy="76452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870" y="187216"/>
              <a:ext cx="6184032" cy="5055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870" y="687287"/>
              <a:ext cx="6184032" cy="264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FA0203-9A32-4594-9895-B30CEE7107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zh-CN" sz="1400"/>
          </a:p>
        </p:txBody>
      </p:sp>
      <p:pic>
        <p:nvPicPr>
          <p:cNvPr id="61443" name="Picture 6" descr="f04-2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>
          <a:xfrm>
            <a:off x="7918328" y="692696"/>
            <a:ext cx="965933" cy="2816664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分支指令</a:t>
            </a:r>
            <a:r>
              <a:rPr lang="en-US" altLang="zh-CN" sz="3200" dirty="0" err="1">
                <a:ea typeface="宋体" panose="02010600030101010101" pitchFamily="2" charset="-122"/>
              </a:rPr>
              <a:t>beq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353586"/>
            <a:ext cx="352839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9900"/>
                </a:solidFill>
              </a:rPr>
              <a:t>beq</a:t>
            </a:r>
            <a:r>
              <a:rPr lang="en-US" altLang="zh-CN" dirty="0">
                <a:solidFill>
                  <a:srgbClr val="009900"/>
                </a:solidFill>
              </a:rPr>
              <a:t> $t1,$t2, offset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 取指，</a:t>
            </a:r>
            <a:r>
              <a:rPr lang="en-US" altLang="zh-CN" dirty="0">
                <a:solidFill>
                  <a:srgbClr val="C00000"/>
                </a:solidFill>
              </a:rPr>
              <a:t>PC</a:t>
            </a:r>
            <a:r>
              <a:rPr lang="zh-CN" altLang="en-US" dirty="0">
                <a:solidFill>
                  <a:srgbClr val="C00000"/>
                </a:solidFill>
              </a:rPr>
              <a:t>自增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 读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个寄存器</a:t>
            </a:r>
            <a:r>
              <a:rPr lang="en-US" altLang="zh-CN" dirty="0">
                <a:solidFill>
                  <a:srgbClr val="C00000"/>
                </a:solidFill>
              </a:rPr>
              <a:t>t1/t2</a:t>
            </a:r>
            <a:r>
              <a:rPr lang="zh-CN" altLang="en-US" dirty="0">
                <a:solidFill>
                  <a:srgbClr val="C00000"/>
                </a:solidFill>
              </a:rPr>
              <a:t>，产生控制信号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根据</a:t>
            </a:r>
            <a:r>
              <a:rPr lang="en-US" altLang="zh-CN" dirty="0" err="1">
                <a:solidFill>
                  <a:srgbClr val="C00000"/>
                </a:solidFill>
              </a:rPr>
              <a:t>ALUop</a:t>
            </a:r>
            <a:r>
              <a:rPr lang="zh-CN" altLang="en-US" dirty="0">
                <a:solidFill>
                  <a:srgbClr val="C00000"/>
                </a:solidFill>
              </a:rPr>
              <a:t>计算减法及标志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结果标志位与</a:t>
            </a:r>
            <a:r>
              <a:rPr lang="en-US" altLang="zh-CN" dirty="0" err="1">
                <a:solidFill>
                  <a:srgbClr val="C00000"/>
                </a:solidFill>
              </a:rPr>
              <a:t>branc</a:t>
            </a:r>
            <a:r>
              <a:rPr lang="zh-CN" altLang="en-US" dirty="0">
                <a:solidFill>
                  <a:srgbClr val="C00000"/>
                </a:solidFill>
              </a:rPr>
              <a:t>产生</a:t>
            </a:r>
            <a:r>
              <a:rPr lang="en-US" altLang="zh-CN" dirty="0" err="1">
                <a:solidFill>
                  <a:srgbClr val="C00000"/>
                </a:solidFill>
              </a:rPr>
              <a:t>PCsrc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00039" y="3992137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100039" y="4348976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5240605" y="2598234"/>
            <a:ext cx="1193649" cy="205287"/>
          </a:xfrm>
          <a:custGeom>
            <a:avLst/>
            <a:gdLst>
              <a:gd name="connsiteX0" fmla="*/ 468 w 1193649"/>
              <a:gd name="connsiteY0" fmla="*/ 167268 h 205287"/>
              <a:gd name="connsiteX1" fmla="*/ 111980 w 1193649"/>
              <a:gd name="connsiteY1" fmla="*/ 200722 h 205287"/>
              <a:gd name="connsiteX2" fmla="*/ 691844 w 1193649"/>
              <a:gd name="connsiteY2" fmla="*/ 78059 h 205287"/>
              <a:gd name="connsiteX3" fmla="*/ 1193649 w 1193649"/>
              <a:gd name="connsiteY3" fmla="*/ 0 h 20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649" h="205287">
                <a:moveTo>
                  <a:pt x="468" y="167268"/>
                </a:moveTo>
                <a:cubicBezTo>
                  <a:pt x="-1391" y="191429"/>
                  <a:pt x="-3249" y="215590"/>
                  <a:pt x="111980" y="200722"/>
                </a:cubicBezTo>
                <a:cubicBezTo>
                  <a:pt x="227209" y="185854"/>
                  <a:pt x="511566" y="111513"/>
                  <a:pt x="691844" y="78059"/>
                </a:cubicBezTo>
                <a:cubicBezTo>
                  <a:pt x="872122" y="44605"/>
                  <a:pt x="1032885" y="22302"/>
                  <a:pt x="1193649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5977054" y="2743200"/>
            <a:ext cx="501805" cy="1546066"/>
          </a:xfrm>
          <a:custGeom>
            <a:avLst/>
            <a:gdLst>
              <a:gd name="connsiteX0" fmla="*/ 0 w 501805"/>
              <a:gd name="connsiteY0" fmla="*/ 1538868 h 1546066"/>
              <a:gd name="connsiteX1" fmla="*/ 278780 w 501805"/>
              <a:gd name="connsiteY1" fmla="*/ 1371600 h 1546066"/>
              <a:gd name="connsiteX2" fmla="*/ 267629 w 501805"/>
              <a:gd name="connsiteY2" fmla="*/ 367990 h 1546066"/>
              <a:gd name="connsiteX3" fmla="*/ 501805 w 501805"/>
              <a:gd name="connsiteY3" fmla="*/ 0 h 154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805" h="1546066">
                <a:moveTo>
                  <a:pt x="0" y="1538868"/>
                </a:moveTo>
                <a:cubicBezTo>
                  <a:pt x="117087" y="1552807"/>
                  <a:pt x="234175" y="1566746"/>
                  <a:pt x="278780" y="1371600"/>
                </a:cubicBezTo>
                <a:cubicBezTo>
                  <a:pt x="323385" y="1176454"/>
                  <a:pt x="230458" y="596590"/>
                  <a:pt x="267629" y="367990"/>
                </a:cubicBezTo>
                <a:cubicBezTo>
                  <a:pt x="304800" y="139390"/>
                  <a:pt x="403302" y="69695"/>
                  <a:pt x="501805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6568068" y="2263698"/>
            <a:ext cx="234176" cy="392691"/>
          </a:xfrm>
          <a:custGeom>
            <a:avLst/>
            <a:gdLst>
              <a:gd name="connsiteX0" fmla="*/ 0 w 234176"/>
              <a:gd name="connsiteY0" fmla="*/ 390292 h 392691"/>
              <a:gd name="connsiteX1" fmla="*/ 178420 w 234176"/>
              <a:gd name="connsiteY1" fmla="*/ 334536 h 392691"/>
              <a:gd name="connsiteX2" fmla="*/ 234176 w 234176"/>
              <a:gd name="connsiteY2" fmla="*/ 0 h 39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176" h="392691">
                <a:moveTo>
                  <a:pt x="0" y="390292"/>
                </a:moveTo>
                <a:cubicBezTo>
                  <a:pt x="69695" y="394938"/>
                  <a:pt x="139391" y="399585"/>
                  <a:pt x="178420" y="334536"/>
                </a:cubicBezTo>
                <a:cubicBezTo>
                  <a:pt x="217449" y="269487"/>
                  <a:pt x="225812" y="134743"/>
                  <a:pt x="23417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743200" y="2356548"/>
            <a:ext cx="2955073" cy="3302550"/>
          </a:xfrm>
          <a:custGeom>
            <a:avLst/>
            <a:gdLst>
              <a:gd name="connsiteX0" fmla="*/ 0 w 2955073"/>
              <a:gd name="connsiteY0" fmla="*/ 3185608 h 3302550"/>
              <a:gd name="connsiteX1" fmla="*/ 1338146 w 2955073"/>
              <a:gd name="connsiteY1" fmla="*/ 3219062 h 3302550"/>
              <a:gd name="connsiteX2" fmla="*/ 2062976 w 2955073"/>
              <a:gd name="connsiteY2" fmla="*/ 3051793 h 3302550"/>
              <a:gd name="connsiteX3" fmla="*/ 2319454 w 2955073"/>
              <a:gd name="connsiteY3" fmla="*/ 475862 h 3302550"/>
              <a:gd name="connsiteX4" fmla="*/ 2955073 w 2955073"/>
              <a:gd name="connsiteY4" fmla="*/ 7511 h 330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073" h="3302550">
                <a:moveTo>
                  <a:pt x="0" y="3185608"/>
                </a:moveTo>
                <a:cubicBezTo>
                  <a:pt x="497158" y="3213486"/>
                  <a:pt x="994317" y="3241365"/>
                  <a:pt x="1338146" y="3219062"/>
                </a:cubicBezTo>
                <a:cubicBezTo>
                  <a:pt x="1681975" y="3196760"/>
                  <a:pt x="1899425" y="3508993"/>
                  <a:pt x="2062976" y="3051793"/>
                </a:cubicBezTo>
                <a:cubicBezTo>
                  <a:pt x="2226527" y="2594593"/>
                  <a:pt x="2170771" y="983242"/>
                  <a:pt x="2319454" y="475862"/>
                </a:cubicBezTo>
                <a:cubicBezTo>
                  <a:pt x="2468137" y="-31518"/>
                  <a:pt x="2711605" y="-12004"/>
                  <a:pt x="2955073" y="751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805208" y="1246799"/>
            <a:ext cx="6523303" cy="2977993"/>
          </a:xfrm>
          <a:custGeom>
            <a:avLst/>
            <a:gdLst>
              <a:gd name="connsiteX0" fmla="*/ 610997 w 6523303"/>
              <a:gd name="connsiteY0" fmla="*/ 2678430 h 2977993"/>
              <a:gd name="connsiteX1" fmla="*/ 878626 w 6523303"/>
              <a:gd name="connsiteY1" fmla="*/ 2165474 h 2977993"/>
              <a:gd name="connsiteX2" fmla="*/ 1023592 w 6523303"/>
              <a:gd name="connsiteY2" fmla="*/ 582001 h 2977993"/>
              <a:gd name="connsiteX3" fmla="*/ 1659212 w 6523303"/>
              <a:gd name="connsiteY3" fmla="*/ 437035 h 2977993"/>
              <a:gd name="connsiteX4" fmla="*/ 5840919 w 6523303"/>
              <a:gd name="connsiteY4" fmla="*/ 425884 h 2977993"/>
              <a:gd name="connsiteX5" fmla="*/ 6108548 w 6523303"/>
              <a:gd name="connsiteY5" fmla="*/ 91347 h 2977993"/>
              <a:gd name="connsiteX6" fmla="*/ 1748421 w 6523303"/>
              <a:gd name="connsiteY6" fmla="*/ 35591 h 2977993"/>
              <a:gd name="connsiteX7" fmla="*/ 198402 w 6523303"/>
              <a:gd name="connsiteY7" fmla="*/ 570850 h 2977993"/>
              <a:gd name="connsiteX8" fmla="*/ 42285 w 6523303"/>
              <a:gd name="connsiteY8" fmla="*/ 2611523 h 2977993"/>
              <a:gd name="connsiteX9" fmla="*/ 399124 w 6523303"/>
              <a:gd name="connsiteY9" fmla="*/ 2968362 h 297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3303" h="2977993">
                <a:moveTo>
                  <a:pt x="610997" y="2678430"/>
                </a:moveTo>
                <a:cubicBezTo>
                  <a:pt x="710428" y="2596654"/>
                  <a:pt x="809860" y="2514879"/>
                  <a:pt x="878626" y="2165474"/>
                </a:cubicBezTo>
                <a:cubicBezTo>
                  <a:pt x="947392" y="1816069"/>
                  <a:pt x="893494" y="870074"/>
                  <a:pt x="1023592" y="582001"/>
                </a:cubicBezTo>
                <a:cubicBezTo>
                  <a:pt x="1153690" y="293928"/>
                  <a:pt x="856324" y="463054"/>
                  <a:pt x="1659212" y="437035"/>
                </a:cubicBezTo>
                <a:cubicBezTo>
                  <a:pt x="2462100" y="411016"/>
                  <a:pt x="5099363" y="483499"/>
                  <a:pt x="5840919" y="425884"/>
                </a:cubicBezTo>
                <a:cubicBezTo>
                  <a:pt x="6582475" y="368269"/>
                  <a:pt x="6790631" y="156396"/>
                  <a:pt x="6108548" y="91347"/>
                </a:cubicBezTo>
                <a:cubicBezTo>
                  <a:pt x="5426465" y="26298"/>
                  <a:pt x="2733445" y="-44326"/>
                  <a:pt x="1748421" y="35591"/>
                </a:cubicBezTo>
                <a:cubicBezTo>
                  <a:pt x="763397" y="115508"/>
                  <a:pt x="482758" y="141528"/>
                  <a:pt x="198402" y="570850"/>
                </a:cubicBezTo>
                <a:cubicBezTo>
                  <a:pt x="-85954" y="1000172"/>
                  <a:pt x="8831" y="2211938"/>
                  <a:pt x="42285" y="2611523"/>
                </a:cubicBezTo>
                <a:cubicBezTo>
                  <a:pt x="75739" y="3011108"/>
                  <a:pt x="237431" y="2989735"/>
                  <a:pt x="399124" y="2968362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1449659" y="1739795"/>
            <a:ext cx="4360126" cy="2252342"/>
          </a:xfrm>
          <a:custGeom>
            <a:avLst/>
            <a:gdLst>
              <a:gd name="connsiteX0" fmla="*/ 0 w 4360126"/>
              <a:gd name="connsiteY0" fmla="*/ 2252342 h 2252342"/>
              <a:gd name="connsiteX1" fmla="*/ 234175 w 4360126"/>
              <a:gd name="connsiteY1" fmla="*/ 969951 h 2252342"/>
              <a:gd name="connsiteX2" fmla="*/ 591014 w 4360126"/>
              <a:gd name="connsiteY2" fmla="*/ 44400 h 2252342"/>
              <a:gd name="connsiteX3" fmla="*/ 3512634 w 4360126"/>
              <a:gd name="connsiteY3" fmla="*/ 155912 h 2252342"/>
              <a:gd name="connsiteX4" fmla="*/ 4360126 w 4360126"/>
              <a:gd name="connsiteY4" fmla="*/ 233971 h 225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126" h="2252342">
                <a:moveTo>
                  <a:pt x="0" y="2252342"/>
                </a:moveTo>
                <a:cubicBezTo>
                  <a:pt x="67836" y="1795141"/>
                  <a:pt x="135673" y="1337941"/>
                  <a:pt x="234175" y="969951"/>
                </a:cubicBezTo>
                <a:cubicBezTo>
                  <a:pt x="332677" y="601961"/>
                  <a:pt x="44604" y="180073"/>
                  <a:pt x="591014" y="44400"/>
                </a:cubicBezTo>
                <a:cubicBezTo>
                  <a:pt x="1137424" y="-91273"/>
                  <a:pt x="2884449" y="124317"/>
                  <a:pt x="3512634" y="155912"/>
                </a:cubicBezTo>
                <a:cubicBezTo>
                  <a:pt x="4140819" y="187507"/>
                  <a:pt x="4250472" y="210739"/>
                  <a:pt x="4360126" y="23397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任意多边形 12"/>
          <p:cNvSpPr/>
          <p:nvPr/>
        </p:nvSpPr>
        <p:spPr bwMode="auto">
          <a:xfrm>
            <a:off x="717527" y="1262411"/>
            <a:ext cx="6469245" cy="2685121"/>
          </a:xfrm>
          <a:custGeom>
            <a:avLst/>
            <a:gdLst>
              <a:gd name="connsiteX0" fmla="*/ 5527156 w 6469245"/>
              <a:gd name="connsiteY0" fmla="*/ 834018 h 2685121"/>
              <a:gd name="connsiteX1" fmla="*/ 6251985 w 6469245"/>
              <a:gd name="connsiteY1" fmla="*/ 744809 h 2685121"/>
              <a:gd name="connsiteX2" fmla="*/ 6385800 w 6469245"/>
              <a:gd name="connsiteY2" fmla="*/ 198399 h 2685121"/>
              <a:gd name="connsiteX3" fmla="*/ 5092258 w 6469245"/>
              <a:gd name="connsiteY3" fmla="*/ 42282 h 2685121"/>
              <a:gd name="connsiteX4" fmla="*/ 899400 w 6469245"/>
              <a:gd name="connsiteY4" fmla="*/ 120340 h 2685121"/>
              <a:gd name="connsiteX5" fmla="*/ 18453 w 6469245"/>
              <a:gd name="connsiteY5" fmla="*/ 1257765 h 2685121"/>
              <a:gd name="connsiteX6" fmla="*/ 386444 w 6469245"/>
              <a:gd name="connsiteY6" fmla="*/ 2685121 h 268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9245" h="2685121">
                <a:moveTo>
                  <a:pt x="5527156" y="834018"/>
                </a:moveTo>
                <a:cubicBezTo>
                  <a:pt x="5818017" y="842381"/>
                  <a:pt x="6108878" y="850745"/>
                  <a:pt x="6251985" y="744809"/>
                </a:cubicBezTo>
                <a:cubicBezTo>
                  <a:pt x="6395092" y="638873"/>
                  <a:pt x="6579088" y="315487"/>
                  <a:pt x="6385800" y="198399"/>
                </a:cubicBezTo>
                <a:cubicBezTo>
                  <a:pt x="6192512" y="81311"/>
                  <a:pt x="5092258" y="42282"/>
                  <a:pt x="5092258" y="42282"/>
                </a:cubicBezTo>
                <a:cubicBezTo>
                  <a:pt x="4177858" y="29272"/>
                  <a:pt x="1745034" y="-82240"/>
                  <a:pt x="899400" y="120340"/>
                </a:cubicBezTo>
                <a:cubicBezTo>
                  <a:pt x="53766" y="322920"/>
                  <a:pt x="103946" y="830301"/>
                  <a:pt x="18453" y="1257765"/>
                </a:cubicBezTo>
                <a:cubicBezTo>
                  <a:pt x="-67040" y="1685229"/>
                  <a:pt x="159702" y="2185175"/>
                  <a:pt x="386444" y="268512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F22888C-B1CB-4AB0-9C73-E2DDF0BB4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60" y="26564"/>
            <a:ext cx="7194609" cy="100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4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FA0203-9A32-4594-9895-B30CEE7107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zh-CN" sz="1400"/>
          </a:p>
        </p:txBody>
      </p:sp>
      <p:pic>
        <p:nvPicPr>
          <p:cNvPr id="61443" name="Picture 6" descr="f04-2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>
          <a:xfrm>
            <a:off x="7918328" y="692696"/>
            <a:ext cx="965933" cy="2816664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分支指令</a:t>
            </a:r>
            <a:r>
              <a:rPr lang="en-US" altLang="zh-CN" sz="3200" dirty="0" err="1">
                <a:ea typeface="宋体" panose="02010600030101010101" pitchFamily="2" charset="-122"/>
              </a:rPr>
              <a:t>beq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353586"/>
            <a:ext cx="352839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9900"/>
                </a:solidFill>
              </a:rPr>
              <a:t>beq</a:t>
            </a:r>
            <a:r>
              <a:rPr lang="en-US" altLang="zh-CN" dirty="0">
                <a:solidFill>
                  <a:srgbClr val="009900"/>
                </a:solidFill>
              </a:rPr>
              <a:t> $t1,$t2, offset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 取指，</a:t>
            </a:r>
            <a:r>
              <a:rPr lang="en-US" altLang="zh-CN" dirty="0">
                <a:solidFill>
                  <a:srgbClr val="C00000"/>
                </a:solidFill>
              </a:rPr>
              <a:t>PC</a:t>
            </a:r>
            <a:r>
              <a:rPr lang="zh-CN" altLang="en-US" dirty="0">
                <a:solidFill>
                  <a:srgbClr val="C00000"/>
                </a:solidFill>
              </a:rPr>
              <a:t>自增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 读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个寄存器</a:t>
            </a:r>
            <a:r>
              <a:rPr lang="en-US" altLang="zh-CN" dirty="0">
                <a:solidFill>
                  <a:srgbClr val="C00000"/>
                </a:solidFill>
              </a:rPr>
              <a:t>t1/t2</a:t>
            </a:r>
            <a:r>
              <a:rPr lang="zh-CN" altLang="en-US" dirty="0">
                <a:solidFill>
                  <a:srgbClr val="C00000"/>
                </a:solidFill>
              </a:rPr>
              <a:t>，产生控制信号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根据</a:t>
            </a:r>
            <a:r>
              <a:rPr lang="en-US" altLang="zh-CN" dirty="0" err="1">
                <a:solidFill>
                  <a:srgbClr val="C00000"/>
                </a:solidFill>
              </a:rPr>
              <a:t>ALUop</a:t>
            </a:r>
            <a:r>
              <a:rPr lang="zh-CN" altLang="en-US" dirty="0">
                <a:solidFill>
                  <a:srgbClr val="C00000"/>
                </a:solidFill>
              </a:rPr>
              <a:t>计算减法及标志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结果标志位与</a:t>
            </a:r>
            <a:r>
              <a:rPr lang="en-US" altLang="zh-CN" dirty="0" err="1">
                <a:solidFill>
                  <a:srgbClr val="C00000"/>
                </a:solidFill>
              </a:rPr>
              <a:t>branc</a:t>
            </a:r>
            <a:r>
              <a:rPr lang="zh-CN" altLang="en-US" dirty="0">
                <a:solidFill>
                  <a:srgbClr val="C00000"/>
                </a:solidFill>
              </a:rPr>
              <a:t>产生</a:t>
            </a:r>
            <a:r>
              <a:rPr lang="en-US" altLang="zh-CN" dirty="0" err="1">
                <a:solidFill>
                  <a:srgbClr val="C00000"/>
                </a:solidFill>
              </a:rPr>
              <a:t>PCsrc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00039" y="3992137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100039" y="4348976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5240605" y="2598234"/>
            <a:ext cx="1193649" cy="205287"/>
          </a:xfrm>
          <a:custGeom>
            <a:avLst/>
            <a:gdLst>
              <a:gd name="connsiteX0" fmla="*/ 468 w 1193649"/>
              <a:gd name="connsiteY0" fmla="*/ 167268 h 205287"/>
              <a:gd name="connsiteX1" fmla="*/ 111980 w 1193649"/>
              <a:gd name="connsiteY1" fmla="*/ 200722 h 205287"/>
              <a:gd name="connsiteX2" fmla="*/ 691844 w 1193649"/>
              <a:gd name="connsiteY2" fmla="*/ 78059 h 205287"/>
              <a:gd name="connsiteX3" fmla="*/ 1193649 w 1193649"/>
              <a:gd name="connsiteY3" fmla="*/ 0 h 20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649" h="205287">
                <a:moveTo>
                  <a:pt x="468" y="167268"/>
                </a:moveTo>
                <a:cubicBezTo>
                  <a:pt x="-1391" y="191429"/>
                  <a:pt x="-3249" y="215590"/>
                  <a:pt x="111980" y="200722"/>
                </a:cubicBezTo>
                <a:cubicBezTo>
                  <a:pt x="227209" y="185854"/>
                  <a:pt x="511566" y="111513"/>
                  <a:pt x="691844" y="78059"/>
                </a:cubicBezTo>
                <a:cubicBezTo>
                  <a:pt x="872122" y="44605"/>
                  <a:pt x="1032885" y="22302"/>
                  <a:pt x="1193649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5977054" y="2743200"/>
            <a:ext cx="501805" cy="1546066"/>
          </a:xfrm>
          <a:custGeom>
            <a:avLst/>
            <a:gdLst>
              <a:gd name="connsiteX0" fmla="*/ 0 w 501805"/>
              <a:gd name="connsiteY0" fmla="*/ 1538868 h 1546066"/>
              <a:gd name="connsiteX1" fmla="*/ 278780 w 501805"/>
              <a:gd name="connsiteY1" fmla="*/ 1371600 h 1546066"/>
              <a:gd name="connsiteX2" fmla="*/ 267629 w 501805"/>
              <a:gd name="connsiteY2" fmla="*/ 367990 h 1546066"/>
              <a:gd name="connsiteX3" fmla="*/ 501805 w 501805"/>
              <a:gd name="connsiteY3" fmla="*/ 0 h 154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805" h="1546066">
                <a:moveTo>
                  <a:pt x="0" y="1538868"/>
                </a:moveTo>
                <a:cubicBezTo>
                  <a:pt x="117087" y="1552807"/>
                  <a:pt x="234175" y="1566746"/>
                  <a:pt x="278780" y="1371600"/>
                </a:cubicBezTo>
                <a:cubicBezTo>
                  <a:pt x="323385" y="1176454"/>
                  <a:pt x="230458" y="596590"/>
                  <a:pt x="267629" y="367990"/>
                </a:cubicBezTo>
                <a:cubicBezTo>
                  <a:pt x="304800" y="139390"/>
                  <a:pt x="403302" y="69695"/>
                  <a:pt x="501805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6568068" y="2263698"/>
            <a:ext cx="234176" cy="392691"/>
          </a:xfrm>
          <a:custGeom>
            <a:avLst/>
            <a:gdLst>
              <a:gd name="connsiteX0" fmla="*/ 0 w 234176"/>
              <a:gd name="connsiteY0" fmla="*/ 390292 h 392691"/>
              <a:gd name="connsiteX1" fmla="*/ 178420 w 234176"/>
              <a:gd name="connsiteY1" fmla="*/ 334536 h 392691"/>
              <a:gd name="connsiteX2" fmla="*/ 234176 w 234176"/>
              <a:gd name="connsiteY2" fmla="*/ 0 h 39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176" h="392691">
                <a:moveTo>
                  <a:pt x="0" y="390292"/>
                </a:moveTo>
                <a:cubicBezTo>
                  <a:pt x="69695" y="394938"/>
                  <a:pt x="139391" y="399585"/>
                  <a:pt x="178420" y="334536"/>
                </a:cubicBezTo>
                <a:cubicBezTo>
                  <a:pt x="217449" y="269487"/>
                  <a:pt x="225812" y="134743"/>
                  <a:pt x="23417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743200" y="2356548"/>
            <a:ext cx="2955073" cy="3302550"/>
          </a:xfrm>
          <a:custGeom>
            <a:avLst/>
            <a:gdLst>
              <a:gd name="connsiteX0" fmla="*/ 0 w 2955073"/>
              <a:gd name="connsiteY0" fmla="*/ 3185608 h 3302550"/>
              <a:gd name="connsiteX1" fmla="*/ 1338146 w 2955073"/>
              <a:gd name="connsiteY1" fmla="*/ 3219062 h 3302550"/>
              <a:gd name="connsiteX2" fmla="*/ 2062976 w 2955073"/>
              <a:gd name="connsiteY2" fmla="*/ 3051793 h 3302550"/>
              <a:gd name="connsiteX3" fmla="*/ 2319454 w 2955073"/>
              <a:gd name="connsiteY3" fmla="*/ 475862 h 3302550"/>
              <a:gd name="connsiteX4" fmla="*/ 2955073 w 2955073"/>
              <a:gd name="connsiteY4" fmla="*/ 7511 h 330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073" h="3302550">
                <a:moveTo>
                  <a:pt x="0" y="3185608"/>
                </a:moveTo>
                <a:cubicBezTo>
                  <a:pt x="497158" y="3213486"/>
                  <a:pt x="994317" y="3241365"/>
                  <a:pt x="1338146" y="3219062"/>
                </a:cubicBezTo>
                <a:cubicBezTo>
                  <a:pt x="1681975" y="3196760"/>
                  <a:pt x="1899425" y="3508993"/>
                  <a:pt x="2062976" y="3051793"/>
                </a:cubicBezTo>
                <a:cubicBezTo>
                  <a:pt x="2226527" y="2594593"/>
                  <a:pt x="2170771" y="983242"/>
                  <a:pt x="2319454" y="475862"/>
                </a:cubicBezTo>
                <a:cubicBezTo>
                  <a:pt x="2468137" y="-31518"/>
                  <a:pt x="2711605" y="-12004"/>
                  <a:pt x="2955073" y="751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805208" y="1246799"/>
            <a:ext cx="6523303" cy="2977993"/>
          </a:xfrm>
          <a:custGeom>
            <a:avLst/>
            <a:gdLst>
              <a:gd name="connsiteX0" fmla="*/ 610997 w 6523303"/>
              <a:gd name="connsiteY0" fmla="*/ 2678430 h 2977993"/>
              <a:gd name="connsiteX1" fmla="*/ 878626 w 6523303"/>
              <a:gd name="connsiteY1" fmla="*/ 2165474 h 2977993"/>
              <a:gd name="connsiteX2" fmla="*/ 1023592 w 6523303"/>
              <a:gd name="connsiteY2" fmla="*/ 582001 h 2977993"/>
              <a:gd name="connsiteX3" fmla="*/ 1659212 w 6523303"/>
              <a:gd name="connsiteY3" fmla="*/ 437035 h 2977993"/>
              <a:gd name="connsiteX4" fmla="*/ 5840919 w 6523303"/>
              <a:gd name="connsiteY4" fmla="*/ 425884 h 2977993"/>
              <a:gd name="connsiteX5" fmla="*/ 6108548 w 6523303"/>
              <a:gd name="connsiteY5" fmla="*/ 91347 h 2977993"/>
              <a:gd name="connsiteX6" fmla="*/ 1748421 w 6523303"/>
              <a:gd name="connsiteY6" fmla="*/ 35591 h 2977993"/>
              <a:gd name="connsiteX7" fmla="*/ 198402 w 6523303"/>
              <a:gd name="connsiteY7" fmla="*/ 570850 h 2977993"/>
              <a:gd name="connsiteX8" fmla="*/ 42285 w 6523303"/>
              <a:gd name="connsiteY8" fmla="*/ 2611523 h 2977993"/>
              <a:gd name="connsiteX9" fmla="*/ 399124 w 6523303"/>
              <a:gd name="connsiteY9" fmla="*/ 2968362 h 297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3303" h="2977993">
                <a:moveTo>
                  <a:pt x="610997" y="2678430"/>
                </a:moveTo>
                <a:cubicBezTo>
                  <a:pt x="710428" y="2596654"/>
                  <a:pt x="809860" y="2514879"/>
                  <a:pt x="878626" y="2165474"/>
                </a:cubicBezTo>
                <a:cubicBezTo>
                  <a:pt x="947392" y="1816069"/>
                  <a:pt x="893494" y="870074"/>
                  <a:pt x="1023592" y="582001"/>
                </a:cubicBezTo>
                <a:cubicBezTo>
                  <a:pt x="1153690" y="293928"/>
                  <a:pt x="856324" y="463054"/>
                  <a:pt x="1659212" y="437035"/>
                </a:cubicBezTo>
                <a:cubicBezTo>
                  <a:pt x="2462100" y="411016"/>
                  <a:pt x="5099363" y="483499"/>
                  <a:pt x="5840919" y="425884"/>
                </a:cubicBezTo>
                <a:cubicBezTo>
                  <a:pt x="6582475" y="368269"/>
                  <a:pt x="6790631" y="156396"/>
                  <a:pt x="6108548" y="91347"/>
                </a:cubicBezTo>
                <a:cubicBezTo>
                  <a:pt x="5426465" y="26298"/>
                  <a:pt x="2733445" y="-44326"/>
                  <a:pt x="1748421" y="35591"/>
                </a:cubicBezTo>
                <a:cubicBezTo>
                  <a:pt x="763397" y="115508"/>
                  <a:pt x="482758" y="141528"/>
                  <a:pt x="198402" y="570850"/>
                </a:cubicBezTo>
                <a:cubicBezTo>
                  <a:pt x="-85954" y="1000172"/>
                  <a:pt x="8831" y="2211938"/>
                  <a:pt x="42285" y="2611523"/>
                </a:cubicBezTo>
                <a:cubicBezTo>
                  <a:pt x="75739" y="3011108"/>
                  <a:pt x="237431" y="2989735"/>
                  <a:pt x="399124" y="2968362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1449659" y="1739795"/>
            <a:ext cx="4360126" cy="2252342"/>
          </a:xfrm>
          <a:custGeom>
            <a:avLst/>
            <a:gdLst>
              <a:gd name="connsiteX0" fmla="*/ 0 w 4360126"/>
              <a:gd name="connsiteY0" fmla="*/ 2252342 h 2252342"/>
              <a:gd name="connsiteX1" fmla="*/ 234175 w 4360126"/>
              <a:gd name="connsiteY1" fmla="*/ 969951 h 2252342"/>
              <a:gd name="connsiteX2" fmla="*/ 591014 w 4360126"/>
              <a:gd name="connsiteY2" fmla="*/ 44400 h 2252342"/>
              <a:gd name="connsiteX3" fmla="*/ 3512634 w 4360126"/>
              <a:gd name="connsiteY3" fmla="*/ 155912 h 2252342"/>
              <a:gd name="connsiteX4" fmla="*/ 4360126 w 4360126"/>
              <a:gd name="connsiteY4" fmla="*/ 233971 h 225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126" h="2252342">
                <a:moveTo>
                  <a:pt x="0" y="2252342"/>
                </a:moveTo>
                <a:cubicBezTo>
                  <a:pt x="67836" y="1795141"/>
                  <a:pt x="135673" y="1337941"/>
                  <a:pt x="234175" y="969951"/>
                </a:cubicBezTo>
                <a:cubicBezTo>
                  <a:pt x="332677" y="601961"/>
                  <a:pt x="44604" y="180073"/>
                  <a:pt x="591014" y="44400"/>
                </a:cubicBezTo>
                <a:cubicBezTo>
                  <a:pt x="1137424" y="-91273"/>
                  <a:pt x="2884449" y="124317"/>
                  <a:pt x="3512634" y="155912"/>
                </a:cubicBezTo>
                <a:cubicBezTo>
                  <a:pt x="4140819" y="187507"/>
                  <a:pt x="4250472" y="210739"/>
                  <a:pt x="4360126" y="23397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任意多边形 12"/>
          <p:cNvSpPr/>
          <p:nvPr/>
        </p:nvSpPr>
        <p:spPr bwMode="auto">
          <a:xfrm>
            <a:off x="717527" y="1262411"/>
            <a:ext cx="6469245" cy="2685121"/>
          </a:xfrm>
          <a:custGeom>
            <a:avLst/>
            <a:gdLst>
              <a:gd name="connsiteX0" fmla="*/ 5527156 w 6469245"/>
              <a:gd name="connsiteY0" fmla="*/ 834018 h 2685121"/>
              <a:gd name="connsiteX1" fmla="*/ 6251985 w 6469245"/>
              <a:gd name="connsiteY1" fmla="*/ 744809 h 2685121"/>
              <a:gd name="connsiteX2" fmla="*/ 6385800 w 6469245"/>
              <a:gd name="connsiteY2" fmla="*/ 198399 h 2685121"/>
              <a:gd name="connsiteX3" fmla="*/ 5092258 w 6469245"/>
              <a:gd name="connsiteY3" fmla="*/ 42282 h 2685121"/>
              <a:gd name="connsiteX4" fmla="*/ 899400 w 6469245"/>
              <a:gd name="connsiteY4" fmla="*/ 120340 h 2685121"/>
              <a:gd name="connsiteX5" fmla="*/ 18453 w 6469245"/>
              <a:gd name="connsiteY5" fmla="*/ 1257765 h 2685121"/>
              <a:gd name="connsiteX6" fmla="*/ 386444 w 6469245"/>
              <a:gd name="connsiteY6" fmla="*/ 2685121 h 268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9245" h="2685121">
                <a:moveTo>
                  <a:pt x="5527156" y="834018"/>
                </a:moveTo>
                <a:cubicBezTo>
                  <a:pt x="5818017" y="842381"/>
                  <a:pt x="6108878" y="850745"/>
                  <a:pt x="6251985" y="744809"/>
                </a:cubicBezTo>
                <a:cubicBezTo>
                  <a:pt x="6395092" y="638873"/>
                  <a:pt x="6579088" y="315487"/>
                  <a:pt x="6385800" y="198399"/>
                </a:cubicBezTo>
                <a:cubicBezTo>
                  <a:pt x="6192512" y="81311"/>
                  <a:pt x="5092258" y="42282"/>
                  <a:pt x="5092258" y="42282"/>
                </a:cubicBezTo>
                <a:cubicBezTo>
                  <a:pt x="4177858" y="29272"/>
                  <a:pt x="1745034" y="-82240"/>
                  <a:pt x="899400" y="120340"/>
                </a:cubicBezTo>
                <a:cubicBezTo>
                  <a:pt x="53766" y="322920"/>
                  <a:pt x="103946" y="830301"/>
                  <a:pt x="18453" y="1257765"/>
                </a:cubicBezTo>
                <a:cubicBezTo>
                  <a:pt x="-67040" y="1685229"/>
                  <a:pt x="159702" y="2185175"/>
                  <a:pt x="386444" y="268512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AE1168ED-E28B-48C4-92FC-36BD04009AC6}"/>
              </a:ext>
            </a:extLst>
          </p:cNvPr>
          <p:cNvGrpSpPr/>
          <p:nvPr/>
        </p:nvGrpSpPr>
        <p:grpSpPr>
          <a:xfrm>
            <a:off x="535870" y="68181"/>
            <a:ext cx="6680200" cy="882209"/>
            <a:chOff x="535870" y="187216"/>
            <a:chExt cx="6184033" cy="76317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870" y="187216"/>
              <a:ext cx="6184032" cy="50557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633" y="668338"/>
              <a:ext cx="6182270" cy="2820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463" y="323275"/>
            <a:ext cx="8259762" cy="584775"/>
          </a:xfrm>
        </p:spPr>
        <p:txBody>
          <a:bodyPr/>
          <a:lstStyle/>
          <a:p>
            <a:r>
              <a:rPr lang="zh-CN" altLang="en-US" sz="3200" dirty="0"/>
              <a:t>控制信号的逻辑实现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3" y="1052736"/>
            <a:ext cx="8270875" cy="5111750"/>
          </a:xfrm>
        </p:spPr>
        <p:txBody>
          <a:bodyPr/>
          <a:lstStyle/>
          <a:p>
            <a:r>
              <a:rPr lang="zh-CN" altLang="en-US" sz="2400" dirty="0">
                <a:latin typeface="+mn-ea"/>
              </a:rPr>
              <a:t>输入为</a:t>
            </a:r>
            <a:r>
              <a:rPr lang="en-US" altLang="zh-CN" sz="2400" dirty="0">
                <a:latin typeface="+mn-ea"/>
              </a:rPr>
              <a:t>opcode</a:t>
            </a:r>
          </a:p>
          <a:p>
            <a:r>
              <a:rPr lang="zh-CN" altLang="en-US" sz="2400" dirty="0">
                <a:latin typeface="+mn-ea"/>
              </a:rPr>
              <a:t>控制信号真值表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46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181629"/>
            <a:ext cx="7727974" cy="42717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93844" y="184477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4-22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57272" y="4614227"/>
            <a:ext cx="3622640" cy="1839109"/>
            <a:chOff x="157272" y="4614227"/>
            <a:chExt cx="3622640" cy="1839109"/>
          </a:xfrm>
        </p:grpSpPr>
        <p:sp>
          <p:nvSpPr>
            <p:cNvPr id="7" name="矩形 6"/>
            <p:cNvSpPr/>
            <p:nvPr/>
          </p:nvSpPr>
          <p:spPr>
            <a:xfrm>
              <a:off x="157272" y="4614227"/>
              <a:ext cx="175043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其中</a:t>
              </a:r>
              <a:r>
                <a:rPr lang="en-US" altLang="zh-CN" dirty="0"/>
                <a:t>ALUop0/ALUop1</a:t>
              </a:r>
              <a:r>
                <a:rPr lang="zh-CN" altLang="en-US" dirty="0"/>
                <a:t>的编码见图</a:t>
              </a:r>
              <a:r>
                <a:rPr lang="en-US" altLang="zh-CN" dirty="0"/>
                <a:t>4-13</a:t>
              </a:r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771800" y="5873916"/>
              <a:ext cx="1008112" cy="579420"/>
            </a:xfrm>
            <a:prstGeom prst="ellipse">
              <a:avLst/>
            </a:prstGeom>
            <a:noFill/>
            <a:ln w="19050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 flipH="1" flipV="1">
              <a:off x="1353284" y="5516438"/>
              <a:ext cx="1457960" cy="648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74612"/>
            <a:ext cx="2276475" cy="16668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>
            <a:off x="2195736" y="4869160"/>
            <a:ext cx="4104456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8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B481119-E99C-49BD-9229-10E74282DB0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AU" altLang="zh-CN" sz="14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扩展：跳转指令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887788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跳转指令使用</a:t>
            </a:r>
            <a:r>
              <a:rPr lang="en-US" altLang="zh-CN" dirty="0">
                <a:ea typeface="宋体" panose="02010600030101010101" pitchFamily="2" charset="-122"/>
              </a:rPr>
              <a:t>32</a:t>
            </a:r>
            <a:r>
              <a:rPr lang="zh-CN" altLang="en-US" dirty="0">
                <a:ea typeface="宋体" panose="02010600030101010101" pitchFamily="2" charset="-122"/>
              </a:rPr>
              <a:t>位字地址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新的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值：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最高</a:t>
            </a:r>
            <a:r>
              <a:rPr lang="en-AU" altLang="zh-CN" dirty="0">
                <a:ea typeface="宋体" panose="02010600030101010101" pitchFamily="2" charset="-122"/>
              </a:rPr>
              <a:t>4 bits</a:t>
            </a:r>
            <a:r>
              <a:rPr lang="zh-CN" altLang="en-US" dirty="0">
                <a:ea typeface="宋体" panose="02010600030101010101" pitchFamily="2" charset="-122"/>
              </a:rPr>
              <a:t>与旧</a:t>
            </a:r>
            <a:r>
              <a:rPr lang="en-AU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相同（有限跳转范围）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跳转地址用</a:t>
            </a:r>
            <a:r>
              <a:rPr lang="en-AU" altLang="zh-CN" dirty="0">
                <a:ea typeface="宋体" panose="02010600030101010101" pitchFamily="2" charset="-122"/>
              </a:rPr>
              <a:t>26-bit</a:t>
            </a:r>
            <a:r>
              <a:rPr lang="zh-CN" altLang="en-US" dirty="0">
                <a:ea typeface="宋体" panose="02010600030101010101" pitchFamily="2" charset="-122"/>
              </a:rPr>
              <a:t>表示（地址的</a:t>
            </a:r>
            <a:r>
              <a:rPr lang="en-US" altLang="zh-CN" dirty="0">
                <a:ea typeface="宋体" panose="02010600030101010101" pitchFamily="2" charset="-122"/>
              </a:rPr>
              <a:t>27:2</a:t>
            </a:r>
            <a:r>
              <a:rPr lang="zh-CN" altLang="en-US" dirty="0">
                <a:ea typeface="宋体" panose="02010600030101010101" pitchFamily="2" charset="-122"/>
              </a:rPr>
              <a:t>字段）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最低</a:t>
            </a:r>
            <a:r>
              <a:rPr lang="en-US" altLang="zh-CN" dirty="0">
                <a:ea typeface="宋体" panose="02010600030101010101" pitchFamily="2" charset="-122"/>
              </a:rPr>
              <a:t>2-bit</a:t>
            </a:r>
            <a:r>
              <a:rPr lang="zh-CN" altLang="en-US" dirty="0">
                <a:ea typeface="宋体" panose="02010600030101010101" pitchFamily="2" charset="-122"/>
              </a:rPr>
              <a:t>恒为</a:t>
            </a:r>
            <a:r>
              <a:rPr lang="en-AU" altLang="zh-CN" dirty="0">
                <a:ea typeface="宋体" panose="02010600030101010101" pitchFamily="2" charset="-122"/>
              </a:rPr>
              <a:t>00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4</a:t>
            </a:r>
            <a:r>
              <a:rPr lang="zh-CN" altLang="en-US" dirty="0">
                <a:ea typeface="宋体" panose="02010600030101010101" pitchFamily="2" charset="-122"/>
              </a:rPr>
              <a:t>字节对齐）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需要新的</a:t>
            </a:r>
            <a:r>
              <a:rPr lang="en-AU" altLang="zh-CN" dirty="0">
                <a:ea typeface="宋体" panose="02010600030101010101" pitchFamily="2" charset="-122"/>
              </a:rPr>
              <a:t>opcode</a:t>
            </a:r>
            <a:r>
              <a:rPr lang="zh-CN" altLang="en-US" dirty="0">
                <a:ea typeface="宋体" panose="02010600030101010101" pitchFamily="2" charset="-122"/>
              </a:rPr>
              <a:t>编码，以及相关控制信号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请尝试修改图</a:t>
            </a:r>
            <a:r>
              <a:rPr lang="en-US" altLang="zh-CN" dirty="0">
                <a:ea typeface="宋体" panose="02010600030101010101" pitchFamily="2" charset="-122"/>
              </a:rPr>
              <a:t>4-17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63493" name="Group 14"/>
          <p:cNvGrpSpPr>
            <a:grpSpLocks/>
          </p:cNvGrpSpPr>
          <p:nvPr/>
        </p:nvGrpSpPr>
        <p:grpSpPr bwMode="auto">
          <a:xfrm>
            <a:off x="1835150" y="1412875"/>
            <a:ext cx="6913563" cy="773113"/>
            <a:chOff x="1156" y="890"/>
            <a:chExt cx="4355" cy="487"/>
          </a:xfrm>
        </p:grpSpPr>
        <p:sp>
          <p:nvSpPr>
            <p:cNvPr id="63495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2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6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7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63498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63494" name="Text Box 13"/>
          <p:cNvSpPr txBox="1">
            <a:spLocks noChangeArrowheads="1"/>
          </p:cNvSpPr>
          <p:nvPr/>
        </p:nvSpPr>
        <p:spPr bwMode="auto">
          <a:xfrm>
            <a:off x="811213" y="1489075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Jump</a:t>
            </a:r>
            <a:endParaRPr lang="en-AU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FA1B8E-C79B-44C1-BBCE-7D14D138B67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AU" altLang="zh-CN" sz="1400"/>
          </a:p>
        </p:txBody>
      </p:sp>
      <p:pic>
        <p:nvPicPr>
          <p:cNvPr id="65539" name="Picture 6" descr="f04-2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增加跳转指令后的数据通路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397512" y="1415379"/>
            <a:ext cx="5185317" cy="3056260"/>
          </a:xfrm>
          <a:custGeom>
            <a:avLst/>
            <a:gdLst>
              <a:gd name="connsiteX0" fmla="*/ 0 w 5185317"/>
              <a:gd name="connsiteY0" fmla="*/ 3056260 h 3056260"/>
              <a:gd name="connsiteX1" fmla="*/ 122664 w 5185317"/>
              <a:gd name="connsiteY1" fmla="*/ 2153011 h 3056260"/>
              <a:gd name="connsiteX2" fmla="*/ 189571 w 5185317"/>
              <a:gd name="connsiteY2" fmla="*/ 346514 h 3056260"/>
              <a:gd name="connsiteX3" fmla="*/ 1081668 w 5185317"/>
              <a:gd name="connsiteY3" fmla="*/ 23128 h 3056260"/>
              <a:gd name="connsiteX4" fmla="*/ 3233854 w 5185317"/>
              <a:gd name="connsiteY4" fmla="*/ 45431 h 3056260"/>
              <a:gd name="connsiteX5" fmla="*/ 4928839 w 5185317"/>
              <a:gd name="connsiteY5" fmla="*/ 201548 h 3056260"/>
              <a:gd name="connsiteX6" fmla="*/ 5185317 w 5185317"/>
              <a:gd name="connsiteY6" fmla="*/ 223850 h 30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5317" h="3056260">
                <a:moveTo>
                  <a:pt x="0" y="3056260"/>
                </a:moveTo>
                <a:cubicBezTo>
                  <a:pt x="45534" y="2830447"/>
                  <a:pt x="91069" y="2604635"/>
                  <a:pt x="122664" y="2153011"/>
                </a:cubicBezTo>
                <a:cubicBezTo>
                  <a:pt x="154259" y="1701387"/>
                  <a:pt x="29737" y="701494"/>
                  <a:pt x="189571" y="346514"/>
                </a:cubicBezTo>
                <a:cubicBezTo>
                  <a:pt x="349405" y="-8466"/>
                  <a:pt x="574288" y="73308"/>
                  <a:pt x="1081668" y="23128"/>
                </a:cubicBezTo>
                <a:cubicBezTo>
                  <a:pt x="1589049" y="-27053"/>
                  <a:pt x="2592659" y="15694"/>
                  <a:pt x="3233854" y="45431"/>
                </a:cubicBezTo>
                <a:cubicBezTo>
                  <a:pt x="3875049" y="75168"/>
                  <a:pt x="4928839" y="201548"/>
                  <a:pt x="4928839" y="201548"/>
                </a:cubicBezTo>
                <a:lnTo>
                  <a:pt x="5185317" y="22385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00761" y="1471961"/>
            <a:ext cx="1516566" cy="412595"/>
          </a:xfrm>
          <a:custGeom>
            <a:avLst/>
            <a:gdLst>
              <a:gd name="connsiteX0" fmla="*/ 0 w 1516566"/>
              <a:gd name="connsiteY0" fmla="*/ 412595 h 412595"/>
              <a:gd name="connsiteX1" fmla="*/ 735980 w 1516566"/>
              <a:gd name="connsiteY1" fmla="*/ 301083 h 412595"/>
              <a:gd name="connsiteX2" fmla="*/ 959005 w 1516566"/>
              <a:gd name="connsiteY2" fmla="*/ 111512 h 412595"/>
              <a:gd name="connsiteX3" fmla="*/ 1516566 w 1516566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566" h="412595">
                <a:moveTo>
                  <a:pt x="0" y="412595"/>
                </a:moveTo>
                <a:cubicBezTo>
                  <a:pt x="288073" y="381929"/>
                  <a:pt x="576146" y="351263"/>
                  <a:pt x="735980" y="301083"/>
                </a:cubicBezTo>
                <a:cubicBezTo>
                  <a:pt x="895814" y="250903"/>
                  <a:pt x="828907" y="161692"/>
                  <a:pt x="959005" y="111512"/>
                </a:cubicBezTo>
                <a:cubicBezTo>
                  <a:pt x="1089103" y="61332"/>
                  <a:pt x="1302834" y="30666"/>
                  <a:pt x="151656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4070195" y="1082110"/>
            <a:ext cx="3468029" cy="1635132"/>
          </a:xfrm>
          <a:custGeom>
            <a:avLst/>
            <a:gdLst>
              <a:gd name="connsiteX0" fmla="*/ 0 w 3468029"/>
              <a:gd name="connsiteY0" fmla="*/ 1571880 h 1635132"/>
              <a:gd name="connsiteX1" fmla="*/ 791737 w 3468029"/>
              <a:gd name="connsiteY1" fmla="*/ 1482670 h 1635132"/>
              <a:gd name="connsiteX2" fmla="*/ 1103971 w 3468029"/>
              <a:gd name="connsiteY2" fmla="*/ 244885 h 1635132"/>
              <a:gd name="connsiteX3" fmla="*/ 2520176 w 3468029"/>
              <a:gd name="connsiteY3" fmla="*/ 10710 h 1635132"/>
              <a:gd name="connsiteX4" fmla="*/ 3468029 w 3468029"/>
              <a:gd name="connsiteY4" fmla="*/ 423305 h 1635132"/>
              <a:gd name="connsiteX5" fmla="*/ 3468029 w 3468029"/>
              <a:gd name="connsiteY5" fmla="*/ 423305 h 16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029" h="1635132">
                <a:moveTo>
                  <a:pt x="0" y="1571880"/>
                </a:moveTo>
                <a:cubicBezTo>
                  <a:pt x="303871" y="1637858"/>
                  <a:pt x="607742" y="1703836"/>
                  <a:pt x="791737" y="1482670"/>
                </a:cubicBezTo>
                <a:cubicBezTo>
                  <a:pt x="975732" y="1261504"/>
                  <a:pt x="815898" y="490212"/>
                  <a:pt x="1103971" y="244885"/>
                </a:cubicBezTo>
                <a:cubicBezTo>
                  <a:pt x="1392044" y="-442"/>
                  <a:pt x="2126166" y="-19027"/>
                  <a:pt x="2520176" y="10710"/>
                </a:cubicBezTo>
                <a:cubicBezTo>
                  <a:pt x="2914186" y="40447"/>
                  <a:pt x="3468029" y="423305"/>
                  <a:pt x="3468029" y="423305"/>
                </a:cubicBezTo>
                <a:lnTo>
                  <a:pt x="3468029" y="42330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7308304" y="1471961"/>
            <a:ext cx="630784" cy="948927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3300761" y="1115342"/>
            <a:ext cx="630784" cy="1042785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7" grpId="1" animBg="1"/>
      <p:bldP spid="11" grpId="0" animBg="1"/>
      <p:bldP spid="11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2B53119-3752-430B-9CAE-014D9FC1138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zh-CN" sz="140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23275"/>
            <a:ext cx="8259762" cy="584775"/>
          </a:xfrm>
          <a:noFill/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性能讨论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单周期处理器，最慢的路径决定时钟周期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关键路径</a:t>
            </a:r>
            <a:r>
              <a:rPr lang="en-US" altLang="zh-CN" sz="2400" dirty="0">
                <a:ea typeface="宋体" panose="02010600030101010101" pitchFamily="2" charset="-122"/>
              </a:rPr>
              <a:t>: </a:t>
            </a:r>
            <a:r>
              <a:rPr lang="zh-CN" altLang="en-US" sz="2400" dirty="0">
                <a:ea typeface="宋体" panose="02010600030101010101" pitchFamily="2" charset="-122"/>
              </a:rPr>
              <a:t>取字指令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指令存储器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寄存器堆（读）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ea typeface="宋体" panose="02010600030101010101" pitchFamily="2" charset="-122"/>
              </a:rPr>
              <a:t> ALU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数据存储器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寄存器堆（写）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无法应对不同指令路径（处理时间）长短的差异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违背了设计原则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加快经常性事件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解决方法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  <a:r>
              <a:rPr lang="zh-CN" altLang="en-US" sz="2400" dirty="0">
                <a:ea typeface="宋体" panose="02010600030101010101" pitchFamily="2" charset="-122"/>
              </a:rPr>
              <a:t> 使用流水线方式处理指令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AU" altLang="zh-CN" sz="14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CPU </a:t>
            </a:r>
            <a:r>
              <a:rPr lang="zh-CN" altLang="en-US" dirty="0">
                <a:ea typeface="宋体" panose="02010600030101010101" pitchFamily="2" charset="-122"/>
              </a:rPr>
              <a:t>抽象视图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524824" y="667434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MIPS</a:t>
            </a:r>
            <a:r>
              <a:rPr lang="zh-CN" altLang="en-US" b="1" dirty="0"/>
              <a:t>子集实现的抽象视图</a:t>
            </a:r>
          </a:p>
        </p:txBody>
      </p:sp>
      <p:sp>
        <p:nvSpPr>
          <p:cNvPr id="3" name="左大括号 2"/>
          <p:cNvSpPr/>
          <p:nvPr/>
        </p:nvSpPr>
        <p:spPr bwMode="auto">
          <a:xfrm rot="16200000">
            <a:off x="3305131" y="3746306"/>
            <a:ext cx="301494" cy="424847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左大括号 7"/>
          <p:cNvSpPr/>
          <p:nvPr/>
        </p:nvSpPr>
        <p:spPr bwMode="auto">
          <a:xfrm rot="16200000">
            <a:off x="7136617" y="4625467"/>
            <a:ext cx="271365" cy="252027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89249" y="6021289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8000"/>
                </a:solidFill>
              </a:rPr>
              <a:t>前两步（相同）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72200" y="601755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8000"/>
                </a:solidFill>
              </a:rPr>
              <a:t>指令类型相关的操作</a:t>
            </a:r>
          </a:p>
        </p:txBody>
      </p:sp>
      <p:sp>
        <p:nvSpPr>
          <p:cNvPr id="5" name="椭圆 4"/>
          <p:cNvSpPr/>
          <p:nvPr/>
        </p:nvSpPr>
        <p:spPr bwMode="auto">
          <a:xfrm>
            <a:off x="1637418" y="1351193"/>
            <a:ext cx="4103861" cy="1887044"/>
          </a:xfrm>
          <a:prstGeom prst="ellipse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88124" y="218735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</a:rPr>
              <a:t>PC</a:t>
            </a:r>
            <a:r>
              <a:rPr lang="zh-CN" altLang="en-US" dirty="0">
                <a:solidFill>
                  <a:srgbClr val="008000"/>
                </a:solidFill>
              </a:rPr>
              <a:t>调整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/>
      <p:bldP spid="10" grpId="0"/>
      <p:bldP spid="5" grpId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163244-90C8-4A08-95EC-BDF4658A98C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zh-CN" sz="1400" dirty="0"/>
          </a:p>
        </p:txBody>
      </p:sp>
      <p:pic>
        <p:nvPicPr>
          <p:cNvPr id="69635" name="Picture 8" descr="f04-2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4.5 </a:t>
            </a:r>
            <a:r>
              <a:rPr lang="zh-CN" altLang="en-US" dirty="0">
                <a:ea typeface="宋体" panose="02010600030101010101" pitchFamily="2" charset="-122"/>
              </a:rPr>
              <a:t>指令的流水处理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流水</a:t>
            </a:r>
            <a:r>
              <a:rPr lang="zh-CN" altLang="en-US" dirty="0">
                <a:ea typeface="宋体" panose="02010600030101010101" pitchFamily="2" charset="-122"/>
              </a:rPr>
              <a:t>方式的洗衣房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相互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重叠</a:t>
            </a:r>
            <a:r>
              <a:rPr lang="zh-CN" altLang="en-US" dirty="0">
                <a:ea typeface="宋体" panose="02010600030101010101" pitchFamily="2" charset="-122"/>
              </a:rPr>
              <a:t>的操作：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以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并行</a:t>
            </a:r>
            <a:r>
              <a:rPr lang="zh-CN" altLang="en-US" dirty="0">
                <a:ea typeface="宋体" panose="02010600030101010101" pitchFamily="2" charset="-122"/>
              </a:rPr>
              <a:t>方式提高性能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9638" name="Text Box 4"/>
          <p:cNvSpPr txBox="1">
            <a:spLocks noChangeArrowheads="1"/>
          </p:cNvSpPr>
          <p:nvPr/>
        </p:nvSpPr>
        <p:spPr bwMode="auto">
          <a:xfrm rot="5400000">
            <a:off x="7312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§4.5 An Overview of Pipelining</a:t>
            </a:r>
          </a:p>
        </p:txBody>
      </p:sp>
      <p:sp>
        <p:nvSpPr>
          <p:cNvPr id="69639" name="Rectangle 6"/>
          <p:cNvSpPr>
            <a:spLocks noChangeArrowheads="1"/>
          </p:cNvSpPr>
          <p:nvPr/>
        </p:nvSpPr>
        <p:spPr bwMode="auto">
          <a:xfrm>
            <a:off x="4998802" y="2449559"/>
            <a:ext cx="3974454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ea typeface="宋体" panose="02010600030101010101" pitchFamily="2" charset="-122"/>
              </a:rPr>
              <a:t>个洗衣任务：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加速比</a:t>
            </a:r>
            <a:r>
              <a:rPr lang="en-US" altLang="zh-CN" sz="2400" dirty="0">
                <a:ea typeface="宋体" panose="02010600030101010101" pitchFamily="2" charset="-122"/>
              </a:rPr>
              <a:t>Speedup</a:t>
            </a:r>
            <a:r>
              <a:rPr lang="en-US" altLang="zh-CN" sz="2000" dirty="0">
                <a:ea typeface="宋体" panose="02010600030101010101" pitchFamily="2" charset="-122"/>
              </a:rPr>
              <a:t/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dirty="0">
                <a:ea typeface="宋体" panose="02010600030101010101" pitchFamily="2" charset="-122"/>
              </a:rPr>
              <a:t>	= 8/3.5 = 2.3</a:t>
            </a: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连续洗衣任务</a:t>
            </a:r>
            <a:r>
              <a:rPr lang="en-US" altLang="zh-CN" sz="2800" dirty="0">
                <a:ea typeface="宋体" panose="02010600030101010101" pitchFamily="2" charset="-122"/>
              </a:rPr>
              <a:t>: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加速比</a:t>
            </a:r>
            <a:r>
              <a:rPr lang="en-US" altLang="zh-CN" sz="2400" dirty="0">
                <a:ea typeface="宋体" panose="02010600030101010101" pitchFamily="2" charset="-122"/>
              </a:rPr>
              <a:t>Speedup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2n/(0.5n + 1.5) ≈ 4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</a:t>
            </a:r>
            <a:r>
              <a:rPr lang="zh-CN" altLang="en-US" sz="2400" dirty="0">
                <a:ea typeface="宋体" panose="02010600030101010101" pitchFamily="2" charset="-122"/>
              </a:rPr>
              <a:t>级数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457200" lvl="1" indent="0" eaLnBrk="1" hangingPunct="1"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zh-CN" altLang="en-US" sz="2000" dirty="0">
                <a:ea typeface="宋体" panose="02010600030101010101" pitchFamily="2" charset="-122"/>
              </a:rPr>
              <a:t>步数、</a:t>
            </a:r>
            <a:r>
              <a:rPr lang="en-US" altLang="zh-CN" sz="2000" dirty="0">
                <a:ea typeface="宋体" panose="02010600030101010101" pitchFamily="2" charset="-122"/>
              </a:rPr>
              <a:t>number of stages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043608" y="5255618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483768" y="4790976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7127" y="4803885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空闲区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4491" y="5258723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空闲区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55976" y="5877097"/>
            <a:ext cx="405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提高资源利用率，提高效率</a:t>
            </a:r>
            <a:r>
              <a:rPr lang="en-US" altLang="zh-CN" sz="2400" b="1" dirty="0">
                <a:solidFill>
                  <a:srgbClr val="FF0000"/>
                </a:solidFill>
              </a:rPr>
              <a:t>~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23EFA8E2-CFFB-44E7-B952-28375D09D29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zh-CN" sz="1400" dirty="0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MIPS </a:t>
            </a:r>
            <a:r>
              <a:rPr lang="zh-CN" altLang="en-US" dirty="0">
                <a:ea typeface="宋体" panose="02010600030101010101" pitchFamily="2" charset="-122"/>
              </a:rPr>
              <a:t>指令流水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3" y="1125538"/>
            <a:ext cx="8415536" cy="3383582"/>
          </a:xfrm>
        </p:spPr>
        <p:txBody>
          <a:bodyPr/>
          <a:lstStyle/>
          <a:p>
            <a:pPr marL="609600" indent="-609600" eaLnBrk="1" hangingPunct="1"/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级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每级完成一个操作步骤</a:t>
            </a:r>
            <a:endParaRPr lang="en-US" altLang="zh-CN" dirty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IF: </a:t>
            </a:r>
            <a:r>
              <a:rPr lang="zh-CN" altLang="en-US" dirty="0">
                <a:ea typeface="宋体" panose="02010600030101010101" pitchFamily="2" charset="-122"/>
              </a:rPr>
              <a:t>从内存中取指令</a:t>
            </a:r>
            <a:endParaRPr lang="en-US" altLang="zh-CN" dirty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ID: </a:t>
            </a:r>
            <a:r>
              <a:rPr lang="zh-CN" altLang="en-US" dirty="0">
                <a:ea typeface="宋体" panose="02010600030101010101" pitchFamily="2" charset="-122"/>
              </a:rPr>
              <a:t>指令解码</a:t>
            </a:r>
            <a:r>
              <a:rPr lang="en-US" altLang="zh-CN" dirty="0">
                <a:ea typeface="宋体" panose="02010600030101010101" pitchFamily="2" charset="-122"/>
              </a:rPr>
              <a:t>&amp; </a:t>
            </a:r>
            <a:r>
              <a:rPr lang="zh-CN" altLang="en-US" dirty="0">
                <a:ea typeface="宋体" panose="02010600030101010101" pitchFamily="2" charset="-122"/>
              </a:rPr>
              <a:t>读寄存器</a:t>
            </a:r>
            <a:endParaRPr lang="en-US" altLang="zh-CN" dirty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EX: </a:t>
            </a:r>
            <a:r>
              <a:rPr lang="zh-CN" altLang="en-US" dirty="0">
                <a:ea typeface="宋体" panose="02010600030101010101" pitchFamily="2" charset="-122"/>
              </a:rPr>
              <a:t>执行运算或计算地址</a:t>
            </a:r>
            <a:endParaRPr lang="en-US" altLang="zh-CN" dirty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MEM: </a:t>
            </a:r>
            <a:r>
              <a:rPr lang="zh-CN" altLang="en-US" dirty="0">
                <a:ea typeface="宋体" panose="02010600030101010101" pitchFamily="2" charset="-122"/>
              </a:rPr>
              <a:t>访问内存操作</a:t>
            </a:r>
            <a:endParaRPr lang="en-US" altLang="zh-CN" dirty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WB: </a:t>
            </a:r>
            <a:r>
              <a:rPr lang="zh-CN" altLang="en-US" dirty="0">
                <a:ea typeface="宋体" panose="02010600030101010101" pitchFamily="2" charset="-122"/>
              </a:rPr>
              <a:t>将结果写回寄存器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5940152" y="1988840"/>
            <a:ext cx="1656184" cy="864096"/>
          </a:xfrm>
          <a:prstGeom prst="wedgeRoundRectCallout">
            <a:avLst>
              <a:gd name="adj1" fmla="val -64067"/>
              <a:gd name="adj2" fmla="val 49983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流水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</a:rPr>
              <a:t>级</a:t>
            </a:r>
            <a:r>
              <a:rPr lang="en-US" altLang="zh-CN" dirty="0">
                <a:latin typeface="Arial" charset="0"/>
              </a:rPr>
              <a:t>/</a:t>
            </a:r>
            <a:r>
              <a:rPr lang="zh-CN" altLang="en-US" dirty="0">
                <a:latin typeface="Arial" charset="0"/>
              </a:rPr>
              <a:t>段：完成一条指令的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</a:rPr>
              <a:t>一部分操作 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132A978-556F-4136-837F-B60FABBF1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462" y="3123493"/>
            <a:ext cx="2299748" cy="32041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ACA8B3-6304-4B14-B409-D03E563E47C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zh-CN" sz="140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2327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流水线性能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1543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假设各级所需时间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寄存器读写 </a:t>
            </a:r>
            <a:r>
              <a:rPr lang="en-US" altLang="zh-CN" sz="2400" dirty="0">
                <a:latin typeface="+mn-ea"/>
                <a:ea typeface="+mn-ea"/>
              </a:rPr>
              <a:t>100ps</a:t>
            </a: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其他操作 </a:t>
            </a:r>
            <a:r>
              <a:rPr lang="en-US" altLang="zh-CN" sz="2400" dirty="0">
                <a:latin typeface="+mn-ea"/>
                <a:ea typeface="+mn-ea"/>
              </a:rPr>
              <a:t>200ps</a:t>
            </a:r>
          </a:p>
          <a:p>
            <a:pPr eaLnBrk="1" hangingPunct="1"/>
            <a:r>
              <a:rPr lang="zh-CN" altLang="en-US" sz="2400" dirty="0">
                <a:latin typeface="+mn-ea"/>
              </a:rPr>
              <a:t>例题：流水与单周期数据路径的性能对比</a:t>
            </a:r>
            <a:endParaRPr lang="en-US" altLang="zh-CN" sz="2400" dirty="0">
              <a:latin typeface="+mn-ea"/>
            </a:endParaRPr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510128"/>
              </p:ext>
            </p:extLst>
          </p:nvPr>
        </p:nvGraphicFramePr>
        <p:xfrm>
          <a:off x="684213" y="3354864"/>
          <a:ext cx="7705104" cy="2246314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4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取指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读寄存器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op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访问内存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写寄存器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总时间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ps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800ps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700ps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R-format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ps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500ps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C8587543-0E32-4A0E-BFC7-9E5A1A5BDC4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AU" altLang="zh-CN" sz="1400" dirty="0"/>
          </a:p>
        </p:txBody>
      </p:sp>
      <p:pic>
        <p:nvPicPr>
          <p:cNvPr id="75779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93" y="1053059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2327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流水线性能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75781" name="Text Box 4"/>
          <p:cNvSpPr txBox="1">
            <a:spLocks noChangeArrowheads="1"/>
          </p:cNvSpPr>
          <p:nvPr/>
        </p:nvSpPr>
        <p:spPr bwMode="auto">
          <a:xfrm>
            <a:off x="3162952" y="703822"/>
            <a:ext cx="2345579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单周期</a:t>
            </a:r>
            <a:r>
              <a:rPr lang="en-US" altLang="zh-CN" sz="1800" dirty="0">
                <a:ea typeface="宋体" panose="02010600030101010101" pitchFamily="2" charset="-122"/>
              </a:rPr>
              <a:t> 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800ps)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75782" name="Text Box 5"/>
          <p:cNvSpPr txBox="1">
            <a:spLocks noChangeArrowheads="1"/>
          </p:cNvSpPr>
          <p:nvPr/>
        </p:nvSpPr>
        <p:spPr bwMode="auto">
          <a:xfrm>
            <a:off x="3162953" y="3140621"/>
            <a:ext cx="2345579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流水方式</a:t>
            </a:r>
            <a:r>
              <a:rPr lang="en-US" altLang="zh-CN" sz="1800" dirty="0">
                <a:ea typeface="宋体" panose="02010600030101010101" pitchFamily="2" charset="-122"/>
              </a:rPr>
              <a:t> 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200ps)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7193" y="5925575"/>
            <a:ext cx="414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4-27</a:t>
            </a:r>
            <a:r>
              <a:rPr lang="zh-CN" altLang="en-US" dirty="0"/>
              <a:t> 单周期非流水  与 流水方式 的对比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5972014" y="5219582"/>
            <a:ext cx="2715791" cy="107721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AU"/>
            </a:defPPr>
            <a:lvl1pPr marL="285750" indent="-285750">
              <a:buFont typeface="Wingdings" panose="05000000000000000000" pitchFamily="2" charset="2"/>
              <a:buChar char="l"/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每个流水线周期从指令流水线流出一条指令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吞吐率</a:t>
            </a:r>
            <a:r>
              <a:rPr lang="zh-CN" altLang="en-US" dirty="0"/>
              <a:t>：单位时间从流水线流出的指令数</a:t>
            </a:r>
            <a:endParaRPr lang="en-US" altLang="zh-CN" dirty="0"/>
          </a:p>
        </p:txBody>
      </p:sp>
      <p:sp>
        <p:nvSpPr>
          <p:cNvPr id="4" name="右大括号 3"/>
          <p:cNvSpPr/>
          <p:nvPr/>
        </p:nvSpPr>
        <p:spPr bwMode="auto">
          <a:xfrm rot="-5400000">
            <a:off x="3581155" y="3803841"/>
            <a:ext cx="253498" cy="576064"/>
          </a:xfrm>
          <a:prstGeom prst="rightBrace">
            <a:avLst>
              <a:gd name="adj1" fmla="val 23848"/>
              <a:gd name="adj2" fmla="val 4829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5BA209F2-5E2B-4CB7-916B-2E78683D697E}"/>
              </a:ext>
            </a:extLst>
          </p:cNvPr>
          <p:cNvGrpSpPr/>
          <p:nvPr/>
        </p:nvGrpSpPr>
        <p:grpSpPr>
          <a:xfrm>
            <a:off x="4067944" y="3906132"/>
            <a:ext cx="4922166" cy="1077218"/>
            <a:chOff x="4067944" y="3906132"/>
            <a:chExt cx="4922166" cy="1077218"/>
          </a:xfrm>
        </p:grpSpPr>
        <p:sp>
          <p:nvSpPr>
            <p:cNvPr id="5" name="矩形 4"/>
            <p:cNvSpPr/>
            <p:nvPr/>
          </p:nvSpPr>
          <p:spPr>
            <a:xfrm>
              <a:off x="4922166" y="3906132"/>
              <a:ext cx="4067944" cy="1077218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FF0000"/>
                  </a:solidFill>
                </a:rPr>
                <a:t>机器周期（流水线周期）：</a:t>
              </a:r>
              <a:r>
                <a:rPr lang="zh-CN" altLang="en-US" dirty="0"/>
                <a:t>指令沿流水线移动</a:t>
              </a:r>
              <a:r>
                <a:rPr lang="zh-CN" altLang="en-US" dirty="0">
                  <a:solidFill>
                    <a:srgbClr val="FF0000"/>
                  </a:solidFill>
                </a:rPr>
                <a:t>一个流水段的时间</a:t>
              </a:r>
              <a:r>
                <a:rPr lang="zh-CN" altLang="en-US" dirty="0"/>
                <a:t>。长度取决于最慢的流水段，一般是一个时钟周期（有时是两个时钟周期）</a:t>
              </a:r>
              <a:endParaRPr lang="en-US" altLang="zh-CN" dirty="0"/>
            </a:p>
          </p:txBody>
        </p:sp>
        <p:cxnSp>
          <p:nvCxnSpPr>
            <p:cNvPr id="7" name="肘形连接符 6"/>
            <p:cNvCxnSpPr>
              <a:stCxn id="5" idx="1"/>
            </p:cNvCxnSpPr>
            <p:nvPr/>
          </p:nvCxnSpPr>
          <p:spPr bwMode="auto">
            <a:xfrm rot="10800000">
              <a:off x="4067944" y="4091873"/>
              <a:ext cx="854222" cy="352868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323275"/>
            <a:ext cx="8259762" cy="584775"/>
          </a:xfrm>
        </p:spPr>
        <p:txBody>
          <a:bodyPr/>
          <a:lstStyle/>
          <a:p>
            <a:r>
              <a:rPr lang="zh-CN" altLang="en-US" sz="3200" dirty="0">
                <a:ea typeface="宋体" panose="02010600030101010101" pitchFamily="2" charset="-122"/>
              </a:rPr>
              <a:t>流水线性能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0618" y="1130199"/>
            <a:ext cx="8712968" cy="4535710"/>
          </a:xfrm>
        </p:spPr>
        <p:txBody>
          <a:bodyPr/>
          <a:lstStyle/>
          <a:p>
            <a:r>
              <a:rPr lang="zh-CN" altLang="en-US" sz="2000" dirty="0">
                <a:latin typeface="+mn-ea"/>
              </a:rPr>
              <a:t>非流水：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  <a:ea typeface="+mn-ea"/>
              </a:rPr>
              <a:t>每条指令需要</a:t>
            </a:r>
            <a:r>
              <a:rPr lang="en-US" altLang="zh-CN" sz="2000" dirty="0">
                <a:latin typeface="+mn-ea"/>
                <a:ea typeface="+mn-ea"/>
              </a:rPr>
              <a:t>800ps</a:t>
            </a:r>
          </a:p>
          <a:p>
            <a:pPr lvl="1"/>
            <a:r>
              <a:rPr lang="zh-CN" altLang="en-US" sz="2000" dirty="0">
                <a:latin typeface="+mn-ea"/>
                <a:ea typeface="+mn-ea"/>
              </a:rPr>
              <a:t>第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条指令与第</a:t>
            </a:r>
            <a:r>
              <a:rPr lang="en-US" altLang="zh-CN" sz="2000" dirty="0">
                <a:latin typeface="+mn-ea"/>
                <a:ea typeface="+mn-ea"/>
              </a:rPr>
              <a:t>4</a:t>
            </a:r>
            <a:r>
              <a:rPr lang="zh-CN" altLang="en-US" sz="2000" dirty="0">
                <a:latin typeface="+mn-ea"/>
                <a:ea typeface="+mn-ea"/>
              </a:rPr>
              <a:t>条指令相隔</a:t>
            </a: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*</a:t>
            </a:r>
            <a:r>
              <a:rPr lang="en-US" altLang="zh-CN" sz="2000" dirty="0">
                <a:latin typeface="+mn-ea"/>
                <a:ea typeface="+mn-ea"/>
              </a:rPr>
              <a:t>800=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2400</a:t>
            </a:r>
            <a:r>
              <a:rPr lang="en-US" altLang="zh-CN" sz="2000" dirty="0">
                <a:latin typeface="+mn-ea"/>
                <a:ea typeface="+mn-ea"/>
              </a:rPr>
              <a:t>ps</a:t>
            </a:r>
          </a:p>
          <a:p>
            <a:r>
              <a:rPr lang="zh-CN" altLang="en-US" sz="2000" dirty="0">
                <a:latin typeface="+mn-ea"/>
              </a:rPr>
              <a:t>流水：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  <a:ea typeface="+mn-ea"/>
              </a:rPr>
              <a:t>每条指令间隔</a:t>
            </a:r>
            <a:r>
              <a:rPr lang="en-US" altLang="zh-CN" sz="2000" b="1" dirty="0">
                <a:solidFill>
                  <a:srgbClr val="009900"/>
                </a:solidFill>
                <a:latin typeface="+mn-ea"/>
                <a:ea typeface="+mn-ea"/>
              </a:rPr>
              <a:t>max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200,100,200,200,100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lvl="1"/>
            <a:r>
              <a:rPr lang="zh-CN" altLang="en-US" sz="2000" dirty="0">
                <a:latin typeface="+mn-ea"/>
                <a:ea typeface="+mn-ea"/>
              </a:rPr>
              <a:t>第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条指令与第</a:t>
            </a:r>
            <a:r>
              <a:rPr lang="en-US" altLang="zh-CN" sz="2000" dirty="0">
                <a:latin typeface="+mn-ea"/>
                <a:ea typeface="+mn-ea"/>
              </a:rPr>
              <a:t>4</a:t>
            </a:r>
            <a:r>
              <a:rPr lang="zh-CN" altLang="en-US" sz="2000" dirty="0">
                <a:latin typeface="+mn-ea"/>
                <a:ea typeface="+mn-ea"/>
              </a:rPr>
              <a:t>条指令相隔</a:t>
            </a: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*</a:t>
            </a:r>
            <a:r>
              <a:rPr lang="en-US" altLang="zh-CN" sz="2000" dirty="0">
                <a:latin typeface="+mn-ea"/>
                <a:ea typeface="+mn-ea"/>
              </a:rPr>
              <a:t>200=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600</a:t>
            </a:r>
            <a:r>
              <a:rPr lang="en-US" altLang="zh-CN" sz="2000" dirty="0">
                <a:latin typeface="+mn-ea"/>
                <a:ea typeface="+mn-ea"/>
              </a:rPr>
              <a:t>ps</a:t>
            </a:r>
          </a:p>
          <a:p>
            <a:pPr lvl="1"/>
            <a:r>
              <a:rPr lang="zh-CN" altLang="en-US" sz="2000" dirty="0">
                <a:latin typeface="+mn-ea"/>
              </a:rPr>
              <a:t>利用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执行指令操作</a:t>
            </a:r>
            <a:r>
              <a:rPr lang="zh-CN" altLang="en-US" sz="2000" dirty="0">
                <a:latin typeface="+mn-ea"/>
              </a:rPr>
              <a:t>之间的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并行性</a:t>
            </a:r>
            <a:r>
              <a:rPr lang="zh-CN" altLang="en-US" sz="2000" dirty="0">
                <a:latin typeface="+mn-ea"/>
              </a:rPr>
              <a:t>，实现多条指令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重叠执行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实现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更快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CPU</a:t>
            </a:r>
            <a:r>
              <a:rPr lang="zh-CN" altLang="en-US" sz="2000" dirty="0">
                <a:latin typeface="+mn-ea"/>
              </a:rPr>
              <a:t>的基本和关键技术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开发串行指令流中的并行性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54</a:t>
            </a:fld>
            <a:endParaRPr lang="en-AU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23FF405-FEAD-4678-9AE1-9B4B998FCD01}"/>
              </a:ext>
            </a:extLst>
          </p:cNvPr>
          <p:cNvSpPr txBox="1"/>
          <p:nvPr/>
        </p:nvSpPr>
        <p:spPr>
          <a:xfrm>
            <a:off x="3059832" y="4653136"/>
            <a:ext cx="36615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计算机系统结构的</a:t>
            </a:r>
            <a:r>
              <a:rPr lang="en-US" altLang="zh-CN" sz="2000" dirty="0"/>
              <a:t>8</a:t>
            </a:r>
            <a:r>
              <a:rPr lang="zh-CN" altLang="en-US" sz="2000" dirty="0"/>
              <a:t>大伟大思想</a:t>
            </a:r>
            <a:endParaRPr lang="en-US" altLang="zh-CN" sz="2000" dirty="0"/>
          </a:p>
          <a:p>
            <a:r>
              <a:rPr lang="en-US" altLang="zh-CN" sz="2000" dirty="0"/>
              <a:t>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通过</a:t>
            </a:r>
            <a:r>
              <a:rPr lang="zh-CN" altLang="en-US" sz="2000" dirty="0">
                <a:solidFill>
                  <a:srgbClr val="FF0000"/>
                </a:solidFill>
              </a:rPr>
              <a:t>并行</a:t>
            </a:r>
            <a:r>
              <a:rPr lang="zh-CN" altLang="en-US" sz="2000" dirty="0"/>
              <a:t>提高性能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通过</a:t>
            </a:r>
            <a:r>
              <a:rPr lang="zh-CN" altLang="en-US" sz="2000" dirty="0">
                <a:solidFill>
                  <a:srgbClr val="FF0000"/>
                </a:solidFill>
              </a:rPr>
              <a:t>流水线</a:t>
            </a:r>
            <a:r>
              <a:rPr lang="zh-CN" altLang="en-US" sz="2000" dirty="0"/>
              <a:t>提高性能</a:t>
            </a:r>
            <a:endParaRPr lang="en-US" altLang="zh-CN" sz="2000" dirty="0"/>
          </a:p>
          <a:p>
            <a:r>
              <a:rPr lang="en-US" altLang="zh-CN" sz="2000" dirty="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97251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8253800-B146-4F2F-9724-3B719FAF75C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zh-CN" sz="1400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6260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流水线加速比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439" y="1124744"/>
            <a:ext cx="8270875" cy="4896544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如果流水线各级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等长</a:t>
            </a:r>
            <a:r>
              <a:rPr lang="zh-CN" altLang="en-US" sz="2400" dirty="0">
                <a:latin typeface="+mn-ea"/>
              </a:rPr>
              <a:t>，级数为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n</a:t>
            </a: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各级处理时间相等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dirty="0">
                <a:latin typeface="+mn-ea"/>
                <a:ea typeface="+mn-ea"/>
              </a:rPr>
              <a:t>两条指令间隔</a:t>
            </a:r>
            <a:r>
              <a:rPr lang="zh-CN" altLang="en-US" sz="2400" baseline="-25000" dirty="0">
                <a:latin typeface="+mn-ea"/>
                <a:ea typeface="+mn-ea"/>
              </a:rPr>
              <a:t>（</a:t>
            </a:r>
            <a:r>
              <a:rPr lang="zh-CN" altLang="en-US" sz="2400" b="1" baseline="-25000" dirty="0">
                <a:solidFill>
                  <a:srgbClr val="009900"/>
                </a:solidFill>
                <a:latin typeface="+mn-ea"/>
                <a:ea typeface="+mn-ea"/>
              </a:rPr>
              <a:t>流水</a:t>
            </a:r>
            <a:r>
              <a:rPr lang="zh-CN" altLang="en-US" sz="2400" baseline="-25000" dirty="0">
                <a:latin typeface="+mn-ea"/>
                <a:ea typeface="+mn-ea"/>
              </a:rPr>
              <a:t>）</a:t>
            </a:r>
            <a:r>
              <a:rPr lang="en-US" altLang="zh-CN" sz="2400" dirty="0">
                <a:latin typeface="+mn-ea"/>
                <a:ea typeface="+mn-ea"/>
              </a:rPr>
              <a:t/>
            </a:r>
            <a:br>
              <a:rPr lang="en-US" altLang="zh-CN" sz="2400" dirty="0">
                <a:latin typeface="+mn-ea"/>
                <a:ea typeface="+mn-ea"/>
              </a:rPr>
            </a:br>
            <a:r>
              <a:rPr lang="en-US" altLang="zh-CN" sz="2400" dirty="0">
                <a:latin typeface="+mn-ea"/>
                <a:ea typeface="+mn-ea"/>
              </a:rPr>
              <a:t>=       </a:t>
            </a:r>
            <a:r>
              <a:rPr lang="zh-CN" altLang="en-US" sz="2400" dirty="0">
                <a:latin typeface="+mn-ea"/>
                <a:ea typeface="+mn-ea"/>
              </a:rPr>
              <a:t>两条指令间隔</a:t>
            </a:r>
            <a:r>
              <a:rPr lang="zh-CN" altLang="en-US" sz="2400" baseline="-25000" dirty="0">
                <a:latin typeface="+mn-ea"/>
                <a:ea typeface="+mn-ea"/>
              </a:rPr>
              <a:t>（</a:t>
            </a:r>
            <a:r>
              <a:rPr lang="zh-CN" altLang="en-US" sz="2400" b="1" baseline="-25000" dirty="0">
                <a:solidFill>
                  <a:srgbClr val="009900"/>
                </a:solidFill>
                <a:latin typeface="+mn-ea"/>
                <a:ea typeface="+mn-ea"/>
              </a:rPr>
              <a:t>非流水</a:t>
            </a:r>
            <a:r>
              <a:rPr lang="zh-CN" altLang="en-US" sz="2400" baseline="-25000" dirty="0">
                <a:latin typeface="+mn-ea"/>
                <a:ea typeface="+mn-ea"/>
              </a:rPr>
              <a:t>）</a:t>
            </a:r>
            <a:r>
              <a:rPr lang="en-US" altLang="zh-CN" sz="2400" dirty="0">
                <a:latin typeface="+mn-ea"/>
                <a:ea typeface="+mn-ea"/>
              </a:rPr>
              <a:t/>
            </a:r>
            <a:br>
              <a:rPr lang="en-US" altLang="zh-CN" sz="2400" dirty="0">
                <a:latin typeface="+mn-ea"/>
                <a:ea typeface="+mn-ea"/>
              </a:rPr>
            </a:br>
            <a:r>
              <a:rPr lang="en-US" altLang="zh-CN" sz="2400" dirty="0">
                <a:latin typeface="+mn-ea"/>
                <a:ea typeface="+mn-ea"/>
              </a:rPr>
              <a:t>		</a:t>
            </a:r>
            <a:r>
              <a:rPr lang="zh-CN" altLang="en-US" sz="2400" dirty="0">
                <a:latin typeface="+mn-ea"/>
                <a:ea typeface="+mn-ea"/>
              </a:rPr>
              <a:t>流水线级数</a:t>
            </a:r>
            <a:endParaRPr lang="en-US" altLang="zh-CN" sz="2400" dirty="0">
              <a:latin typeface="+mn-ea"/>
              <a:ea typeface="+mn-ea"/>
            </a:endParaRPr>
          </a:p>
          <a:p>
            <a:pPr marL="457200" lvl="1" indent="0" eaLnBrk="1" hangingPunct="1">
              <a:lnSpc>
                <a:spcPct val="110000"/>
              </a:lnSpc>
              <a:buNone/>
            </a:pPr>
            <a:endParaRPr lang="en-US" altLang="zh-CN" sz="2400" dirty="0">
              <a:latin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如果各级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不等长</a:t>
            </a:r>
            <a:r>
              <a:rPr lang="zh-CN" altLang="en-US" sz="2400" dirty="0">
                <a:latin typeface="+mn-ea"/>
              </a:rPr>
              <a:t>，加速比下降，小于</a:t>
            </a:r>
            <a:r>
              <a:rPr lang="en-US" altLang="zh-CN" sz="2400" dirty="0">
                <a:latin typeface="+mn-ea"/>
              </a:rPr>
              <a:t>n</a:t>
            </a: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上面例子的加速比小于</a:t>
            </a:r>
            <a:r>
              <a:rPr lang="en-US" altLang="zh-CN" sz="2400" dirty="0">
                <a:latin typeface="+mn-ea"/>
                <a:ea typeface="+mn-ea"/>
              </a:rPr>
              <a:t>5</a:t>
            </a:r>
          </a:p>
          <a:p>
            <a:pPr marL="457200" lvl="1" indent="0" eaLnBrk="1" hangingPunct="1">
              <a:buNone/>
            </a:pPr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加速的原因是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吞吐率</a:t>
            </a:r>
            <a:r>
              <a:rPr lang="zh-CN" altLang="en-US" sz="2400" dirty="0">
                <a:latin typeface="+mn-ea"/>
              </a:rPr>
              <a:t>的提升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每条指令的全部执行时间仍然不变</a:t>
            </a:r>
            <a:endParaRPr lang="en-AU" altLang="zh-CN" sz="2400" dirty="0">
              <a:latin typeface="+mn-ea"/>
              <a:ea typeface="+mn-ea"/>
            </a:endParaRPr>
          </a:p>
        </p:txBody>
      </p:sp>
      <p:sp>
        <p:nvSpPr>
          <p:cNvPr id="77829" name="Line 4"/>
          <p:cNvSpPr>
            <a:spLocks noChangeShapeType="1"/>
          </p:cNvSpPr>
          <p:nvPr/>
        </p:nvSpPr>
        <p:spPr bwMode="auto">
          <a:xfrm>
            <a:off x="1692275" y="2852936"/>
            <a:ext cx="3744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138049" y="4221088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假设指令序列无限长</a:t>
            </a:r>
            <a:endParaRPr lang="en-US" altLang="zh-CN" sz="2000" dirty="0"/>
          </a:p>
          <a:p>
            <a:r>
              <a:rPr lang="zh-CN" altLang="en-US" sz="2000" dirty="0"/>
              <a:t>（否则加速比还将下降）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323275"/>
            <a:ext cx="8259762" cy="584775"/>
          </a:xfrm>
        </p:spPr>
        <p:txBody>
          <a:bodyPr/>
          <a:lstStyle/>
          <a:p>
            <a:r>
              <a:rPr lang="zh-CN" altLang="en-US" sz="3200" dirty="0"/>
              <a:t>流水线怎样减少执行时间？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83853"/>
            <a:ext cx="8270875" cy="5111750"/>
          </a:xfrm>
        </p:spPr>
        <p:txBody>
          <a:bodyPr/>
          <a:lstStyle/>
          <a:p>
            <a:r>
              <a:rPr lang="zh-CN" altLang="en-US" sz="2400" dirty="0">
                <a:latin typeface="+mn-ea"/>
              </a:rPr>
              <a:t>经典</a:t>
            </a:r>
            <a:r>
              <a:rPr lang="en-US" altLang="zh-CN" sz="2400" dirty="0">
                <a:latin typeface="+mn-ea"/>
              </a:rPr>
              <a:t>5</a:t>
            </a:r>
            <a:r>
              <a:rPr lang="zh-CN" altLang="en-US" sz="2400" dirty="0">
                <a:latin typeface="+mn-ea"/>
              </a:rPr>
              <a:t>段流水线处理器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en-US" altLang="zh-CN" sz="2400" dirty="0">
                <a:latin typeface="+mn-ea"/>
                <a:ea typeface="+mn-ea"/>
              </a:rPr>
              <a:t>5</a:t>
            </a:r>
            <a:r>
              <a:rPr lang="zh-CN" altLang="en-US" sz="2400" dirty="0">
                <a:latin typeface="+mn-ea"/>
                <a:ea typeface="+mn-ea"/>
              </a:rPr>
              <a:t>个段构成了一个指令流水线，一条指令经过每个段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CPI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减少到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，平均每个时钟周期发射或完成一条指令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在任意时钟周期，在每个流水段正执行一条指令的一部分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56</a:t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20" y="3284984"/>
            <a:ext cx="8582025" cy="2705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ECE4972-E77D-488C-A987-3610BAE4A6D2}"/>
              </a:ext>
            </a:extLst>
          </p:cNvPr>
          <p:cNvSpPr/>
          <p:nvPr/>
        </p:nvSpPr>
        <p:spPr bwMode="auto">
          <a:xfrm>
            <a:off x="4038800" y="3861047"/>
            <a:ext cx="648072" cy="28438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042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323275"/>
            <a:ext cx="8259762" cy="584775"/>
          </a:xfrm>
        </p:spPr>
        <p:txBody>
          <a:bodyPr/>
          <a:lstStyle/>
          <a:p>
            <a:r>
              <a:rPr lang="zh-CN" altLang="en-US" sz="3200" dirty="0"/>
              <a:t>流水线怎样减少执行时间？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052737"/>
                <a:ext cx="8270875" cy="432048"/>
              </a:xfrm>
            </p:spPr>
            <p:txBody>
              <a:bodyPr/>
              <a:lstStyle/>
              <a:p>
                <a:r>
                  <a:rPr lang="zh-CN" altLang="en-US" sz="2000" dirty="0">
                    <a:latin typeface="+mn-ea"/>
                  </a:rPr>
                  <a:t>流水线</a:t>
                </a:r>
                <a:r>
                  <a:rPr lang="en-US" altLang="zh-CN" sz="2000" dirty="0">
                    <a:latin typeface="+mn-ea"/>
                  </a:rPr>
                  <a:t> vs. </a:t>
                </a:r>
                <a:r>
                  <a:rPr lang="zh-CN" altLang="en-US" sz="2000" dirty="0">
                    <a:latin typeface="+mn-ea"/>
                  </a:rPr>
                  <a:t>单周期实现</a:t>
                </a:r>
                <a:endParaRPr lang="en-US" altLang="zh-CN" sz="2000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pipeline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cc</m:t>
                        </m:r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𝑠𝑐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e>
                    </m:d>
                  </m:oMath>
                </a14:m>
                <a:endParaRPr lang="en-US" altLang="zh-CN" sz="2000" b="0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𝑝𝑖𝑝𝑒𝑙𝑖𝑛𝑒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𝑒𝑡𝑝𝑖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𝑒𝑡𝑝𝑖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052737"/>
                <a:ext cx="8270875" cy="432048"/>
              </a:xfrm>
              <a:blipFill>
                <a:blip r:embed="rId3"/>
                <a:stretch>
                  <a:fillRect t="-8451" b="-2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57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485426"/>
            <a:ext cx="5923384" cy="31864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E1186A7-EEBF-4309-A43A-55C3B43DEAB5}"/>
              </a:ext>
            </a:extLst>
          </p:cNvPr>
          <p:cNvSpPr/>
          <p:nvPr/>
        </p:nvSpPr>
        <p:spPr>
          <a:xfrm>
            <a:off x="6310472" y="2730484"/>
            <a:ext cx="24888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n-ea"/>
              </a:rPr>
              <a:t>单周期：</a:t>
            </a:r>
            <a:endParaRPr lang="en-US" altLang="zh-CN" sz="1800" dirty="0">
              <a:latin typeface="+mn-ea"/>
            </a:endParaRPr>
          </a:p>
          <a:p>
            <a:r>
              <a:rPr lang="zh-CN" altLang="en-US" sz="1800" dirty="0">
                <a:latin typeface="+mn-ea"/>
              </a:rPr>
              <a:t>每条指令执行用一个时钟周期</a:t>
            </a:r>
            <a:r>
              <a:rPr lang="en-US" altLang="zh-CN" sz="1800" dirty="0" err="1">
                <a:latin typeface="+mn-ea"/>
              </a:rPr>
              <a:t>sc</a:t>
            </a:r>
            <a:r>
              <a:rPr lang="en-US" altLang="zh-CN" sz="1800" dirty="0">
                <a:latin typeface="+mn-ea"/>
              </a:rPr>
              <a:t>(cc)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7002DFE-6C91-452C-9E2C-6F416D47525F}"/>
              </a:ext>
            </a:extLst>
          </p:cNvPr>
          <p:cNvSpPr/>
          <p:nvPr/>
        </p:nvSpPr>
        <p:spPr>
          <a:xfrm>
            <a:off x="5045019" y="4725144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流水线：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每条指令执行用</a:t>
            </a:r>
            <a:r>
              <a:rPr lang="en-US" altLang="zh-CN" dirty="0"/>
              <a:t>n</a:t>
            </a:r>
            <a:r>
              <a:rPr lang="zh-CN" altLang="en-US" dirty="0"/>
              <a:t>个时钟周期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时钟周期</a:t>
            </a:r>
            <a:r>
              <a:rPr lang="en-US" altLang="zh-CN" dirty="0"/>
              <a:t>pipeline(cc)</a:t>
            </a:r>
            <a:r>
              <a:rPr lang="zh-CN" altLang="en-US" dirty="0"/>
              <a:t>的长度减少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9410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323275"/>
            <a:ext cx="8259762" cy="584775"/>
          </a:xfrm>
        </p:spPr>
        <p:txBody>
          <a:bodyPr/>
          <a:lstStyle/>
          <a:p>
            <a:r>
              <a:rPr lang="zh-CN" altLang="en-US" sz="3200" dirty="0"/>
              <a:t>流水线怎样减少执行时间？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083853"/>
            <a:ext cx="8126859" cy="1265027"/>
          </a:xfrm>
        </p:spPr>
        <p:txBody>
          <a:bodyPr/>
          <a:lstStyle/>
          <a:p>
            <a:r>
              <a:rPr lang="zh-CN" altLang="en-US" sz="2400" dirty="0">
                <a:latin typeface="+mn-ea"/>
              </a:rPr>
              <a:t>流水线 </a:t>
            </a:r>
            <a:r>
              <a:rPr lang="en-US" altLang="zh-CN" sz="2400" dirty="0">
                <a:latin typeface="+mn-ea"/>
              </a:rPr>
              <a:t>vs. </a:t>
            </a:r>
            <a:r>
              <a:rPr lang="zh-CN" altLang="en-US" sz="2400" dirty="0">
                <a:latin typeface="+mn-ea"/>
              </a:rPr>
              <a:t>多周期实现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多周期实现：每条指令执行用多个时钟周期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</a:rPr>
              <a:t>流水线减少</a:t>
            </a:r>
            <a:r>
              <a:rPr lang="en-US" altLang="zh-CN" sz="2000" dirty="0">
                <a:latin typeface="+mn-ea"/>
              </a:rPr>
              <a:t>CPI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58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00121"/>
            <a:ext cx="7108929" cy="3927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A744B38A-862B-4227-87C1-1DB7BD486FFB}"/>
                  </a:ext>
                </a:extLst>
              </p:cNvPr>
              <p:cNvSpPr/>
              <p:nvPr/>
            </p:nvSpPr>
            <p:spPr>
              <a:xfrm>
                <a:off x="5796136" y="1918792"/>
                <a:ext cx="3230435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pipeline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CPI</m:t>
                          </m:r>
                        </m:e>
                      </m:d>
                      <m:r>
                        <a:rPr lang="en-US" altLang="zh-CN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744B38A-862B-4227-87C1-1DB7BD486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918792"/>
                <a:ext cx="3230435" cy="670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752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796135" y="6381750"/>
            <a:ext cx="3168477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756FCB-6CD8-4E65-BAC7-6237AE509B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zh-CN" sz="1400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面向流水线的</a:t>
            </a:r>
            <a:r>
              <a:rPr lang="en-US" altLang="zh-CN" dirty="0">
                <a:ea typeface="宋体" panose="02010600030101010101" pitchFamily="2" charset="-122"/>
              </a:rPr>
              <a:t>ISA</a:t>
            </a:r>
            <a:r>
              <a:rPr lang="zh-CN" altLang="en-US" dirty="0">
                <a:ea typeface="宋体" panose="02010600030101010101" pitchFamily="2" charset="-122"/>
              </a:rPr>
              <a:t>设计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+mn-ea"/>
              </a:rPr>
              <a:t>MIPS ISA </a:t>
            </a:r>
            <a:r>
              <a:rPr lang="zh-CN" altLang="en-US" sz="2400" dirty="0">
                <a:latin typeface="+mn-ea"/>
              </a:rPr>
              <a:t>设计原则（也是优点）</a:t>
            </a: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所有指令都是</a:t>
            </a:r>
            <a:r>
              <a:rPr lang="en-US" altLang="zh-CN" sz="2400" dirty="0">
                <a:latin typeface="+mn-ea"/>
                <a:ea typeface="+mn-ea"/>
              </a:rPr>
              <a:t>32-bits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</a:rPr>
              <a:t>更容易在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一个时钟周期</a:t>
            </a:r>
            <a:r>
              <a:rPr lang="zh-CN" altLang="en-US" dirty="0">
                <a:latin typeface="+mn-ea"/>
                <a:ea typeface="+mn-ea"/>
              </a:rPr>
              <a:t>内取指和译码</a:t>
            </a:r>
            <a:endParaRPr lang="en-US" altLang="zh-CN" dirty="0">
              <a:latin typeface="+mn-ea"/>
              <a:ea typeface="+mn-ea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</a:rPr>
              <a:t>对比 </a:t>
            </a:r>
            <a:r>
              <a:rPr lang="en-US" altLang="zh-CN" dirty="0">
                <a:latin typeface="+mn-ea"/>
                <a:ea typeface="+mn-ea"/>
              </a:rPr>
              <a:t> x86: 1- to 17-byte </a:t>
            </a:r>
            <a:r>
              <a:rPr lang="zh-CN" altLang="en-US" dirty="0">
                <a:latin typeface="+mn-ea"/>
                <a:ea typeface="+mn-ea"/>
              </a:rPr>
              <a:t>指令（以及</a:t>
            </a:r>
            <a:r>
              <a:rPr lang="en-US" altLang="zh-CN" dirty="0">
                <a:latin typeface="+mn-ea"/>
                <a:ea typeface="+mn-ea"/>
              </a:rPr>
              <a:t>RISC</a:t>
            </a:r>
            <a:r>
              <a:rPr lang="zh-CN" altLang="en-US" dirty="0">
                <a:latin typeface="+mn-ea"/>
                <a:ea typeface="+mn-ea"/>
              </a:rPr>
              <a:t>转换）</a:t>
            </a:r>
            <a:endParaRPr lang="en-US" altLang="zh-CN" dirty="0">
              <a:latin typeface="+mn-ea"/>
              <a:ea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指令格式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较少</a:t>
            </a:r>
            <a:r>
              <a:rPr lang="zh-CN" altLang="en-US" sz="2400" dirty="0">
                <a:latin typeface="+mn-ea"/>
                <a:ea typeface="+mn-ea"/>
              </a:rPr>
              <a:t>、而且很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规整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</a:rPr>
              <a:t>解码的同时就可以读取寄存器操作数，</a:t>
            </a:r>
            <a:r>
              <a:rPr lang="zh-CN" altLang="en-US" dirty="0">
                <a:solidFill>
                  <a:srgbClr val="008000"/>
                </a:solidFill>
                <a:latin typeface="+mn-ea"/>
                <a:ea typeface="+mn-ea"/>
              </a:rPr>
              <a:t>否则增加</a:t>
            </a:r>
            <a:r>
              <a:rPr lang="en-US" altLang="zh-CN" dirty="0">
                <a:solidFill>
                  <a:srgbClr val="008000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008000"/>
                </a:solidFill>
                <a:latin typeface="+mn-ea"/>
                <a:ea typeface="+mn-ea"/>
              </a:rPr>
              <a:t>级</a:t>
            </a:r>
            <a:endParaRPr lang="en-US" altLang="zh-CN" dirty="0">
              <a:solidFill>
                <a:srgbClr val="008000"/>
              </a:solidFill>
              <a:latin typeface="+mn-ea"/>
              <a:ea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访存操作仅出现在</a:t>
            </a:r>
            <a:r>
              <a:rPr lang="en-US" altLang="zh-CN" sz="2400" dirty="0" err="1">
                <a:latin typeface="+mn-ea"/>
                <a:ea typeface="+mn-ea"/>
              </a:rPr>
              <a:t>lw</a:t>
            </a:r>
            <a:r>
              <a:rPr lang="en-US" altLang="zh-CN" sz="2400" dirty="0">
                <a:latin typeface="+mn-ea"/>
                <a:ea typeface="+mn-ea"/>
              </a:rPr>
              <a:t>/</a:t>
            </a:r>
            <a:r>
              <a:rPr lang="en-US" altLang="zh-CN" sz="2400" dirty="0" err="1">
                <a:latin typeface="+mn-ea"/>
                <a:ea typeface="+mn-ea"/>
              </a:rPr>
              <a:t>sw</a:t>
            </a:r>
            <a:r>
              <a:rPr lang="zh-CN" altLang="en-US" sz="2400" dirty="0">
                <a:latin typeface="+mn-ea"/>
                <a:ea typeface="+mn-ea"/>
              </a:rPr>
              <a:t>指令中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</a:rPr>
              <a:t>第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en-US" dirty="0">
                <a:latin typeface="+mn-ea"/>
                <a:ea typeface="+mn-ea"/>
              </a:rPr>
              <a:t>级“执行部件”可用于计算地址，供第</a:t>
            </a:r>
            <a:r>
              <a:rPr lang="en-US" altLang="zh-CN" dirty="0">
                <a:latin typeface="+mn-ea"/>
                <a:ea typeface="+mn-ea"/>
              </a:rPr>
              <a:t>4</a:t>
            </a:r>
            <a:r>
              <a:rPr lang="zh-CN" altLang="en-US" dirty="0">
                <a:latin typeface="+mn-ea"/>
                <a:ea typeface="+mn-ea"/>
              </a:rPr>
              <a:t>级访存使用。否则需要在执行部件和访存之间增加</a:t>
            </a:r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>
                <a:latin typeface="+mn-ea"/>
                <a:ea typeface="+mn-ea"/>
              </a:rPr>
              <a:t>级地址计算</a:t>
            </a:r>
            <a:endParaRPr lang="en-US" altLang="zh-CN" dirty="0">
              <a:latin typeface="+mn-ea"/>
              <a:ea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操作数内存地址对齐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+mn-ea"/>
                <a:ea typeface="+mn-ea"/>
              </a:rPr>
              <a:t>内存访问只需一个周期</a:t>
            </a:r>
            <a:endParaRPr lang="en-AU" altLang="zh-CN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28" y="1808181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94128" y="118191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算术逻辑指令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0034" y="146050"/>
            <a:ext cx="8443941" cy="7620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CPU </a:t>
            </a:r>
            <a:r>
              <a:rPr lang="zh-CN" altLang="en-US" dirty="0">
                <a:ea typeface="宋体" panose="02010600030101010101" pitchFamily="2" charset="-122"/>
              </a:rPr>
              <a:t>抽象视图</a:t>
            </a:r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 bwMode="auto">
          <a:xfrm>
            <a:off x="1059144" y="4207377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238673" y="4735161"/>
            <a:ext cx="3194137" cy="590951"/>
          </a:xfrm>
          <a:custGeom>
            <a:avLst/>
            <a:gdLst>
              <a:gd name="connsiteX0" fmla="*/ 0 w 3194137"/>
              <a:gd name="connsiteY0" fmla="*/ 75156 h 590951"/>
              <a:gd name="connsiteX1" fmla="*/ 688931 w 3194137"/>
              <a:gd name="connsiteY1" fmla="*/ 488515 h 590951"/>
              <a:gd name="connsiteX2" fmla="*/ 1841326 w 3194137"/>
              <a:gd name="connsiteY2" fmla="*/ 588723 h 590951"/>
              <a:gd name="connsiteX3" fmla="*/ 2229632 w 3194137"/>
              <a:gd name="connsiteY3" fmla="*/ 425885 h 590951"/>
              <a:gd name="connsiteX4" fmla="*/ 2718147 w 3194137"/>
              <a:gd name="connsiteY4" fmla="*/ 375781 h 590951"/>
              <a:gd name="connsiteX5" fmla="*/ 3194137 w 3194137"/>
              <a:gd name="connsiteY5" fmla="*/ 0 h 59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4137" h="590951">
                <a:moveTo>
                  <a:pt x="0" y="75156"/>
                </a:moveTo>
                <a:cubicBezTo>
                  <a:pt x="191021" y="239038"/>
                  <a:pt x="382043" y="402921"/>
                  <a:pt x="688931" y="488515"/>
                </a:cubicBezTo>
                <a:cubicBezTo>
                  <a:pt x="995819" y="574109"/>
                  <a:pt x="1584543" y="599161"/>
                  <a:pt x="1841326" y="588723"/>
                </a:cubicBezTo>
                <a:cubicBezTo>
                  <a:pt x="2098109" y="578285"/>
                  <a:pt x="2083495" y="461375"/>
                  <a:pt x="2229632" y="425885"/>
                </a:cubicBezTo>
                <a:cubicBezTo>
                  <a:pt x="2375769" y="390395"/>
                  <a:pt x="2557396" y="446762"/>
                  <a:pt x="2718147" y="375781"/>
                </a:cubicBezTo>
                <a:cubicBezTo>
                  <a:pt x="2878898" y="304800"/>
                  <a:pt x="3036517" y="152400"/>
                  <a:pt x="319413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任意多边形 13"/>
          <p:cNvSpPr/>
          <p:nvPr/>
        </p:nvSpPr>
        <p:spPr bwMode="auto">
          <a:xfrm>
            <a:off x="3670970" y="3495080"/>
            <a:ext cx="2963074" cy="1127347"/>
          </a:xfrm>
          <a:custGeom>
            <a:avLst/>
            <a:gdLst>
              <a:gd name="connsiteX0" fmla="*/ 2774366 w 2963074"/>
              <a:gd name="connsiteY0" fmla="*/ 1127347 h 1127347"/>
              <a:gd name="connsiteX1" fmla="*/ 2937204 w 2963074"/>
              <a:gd name="connsiteY1" fmla="*/ 739040 h 1127347"/>
              <a:gd name="connsiteX2" fmla="*/ 2912152 w 2963074"/>
              <a:gd name="connsiteY2" fmla="*/ 363259 h 1127347"/>
              <a:gd name="connsiteX3" fmla="*/ 2461215 w 2963074"/>
              <a:gd name="connsiteY3" fmla="*/ 50108 h 1127347"/>
              <a:gd name="connsiteX4" fmla="*/ 244108 w 2963074"/>
              <a:gd name="connsiteY4" fmla="*/ 37582 h 1127347"/>
              <a:gd name="connsiteX5" fmla="*/ 156426 w 2963074"/>
              <a:gd name="connsiteY5" fmla="*/ 413363 h 112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3074" h="1127347">
                <a:moveTo>
                  <a:pt x="2774366" y="1127347"/>
                </a:moveTo>
                <a:cubicBezTo>
                  <a:pt x="2844303" y="996867"/>
                  <a:pt x="2914240" y="866388"/>
                  <a:pt x="2937204" y="739040"/>
                </a:cubicBezTo>
                <a:cubicBezTo>
                  <a:pt x="2960168" y="611692"/>
                  <a:pt x="2991484" y="478081"/>
                  <a:pt x="2912152" y="363259"/>
                </a:cubicBezTo>
                <a:cubicBezTo>
                  <a:pt x="2832821" y="248437"/>
                  <a:pt x="2905889" y="104387"/>
                  <a:pt x="2461215" y="50108"/>
                </a:cubicBezTo>
                <a:cubicBezTo>
                  <a:pt x="2016541" y="-4171"/>
                  <a:pt x="628239" y="-22960"/>
                  <a:pt x="244108" y="37582"/>
                </a:cubicBezTo>
                <a:cubicBezTo>
                  <a:pt x="-140023" y="98124"/>
                  <a:pt x="8201" y="255743"/>
                  <a:pt x="156426" y="41336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642910" y="1747689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9256" y="1181916"/>
            <a:ext cx="2857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a = b + c</a:t>
            </a:r>
          </a:p>
          <a:p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变量</a:t>
            </a:r>
            <a:r>
              <a:rPr lang="en-US" altLang="zh-CN" sz="2000" dirty="0">
                <a:latin typeface="+mn-ea"/>
              </a:rPr>
              <a:t>a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依次分配给</a:t>
            </a:r>
            <a:r>
              <a:rPr lang="en-US" altLang="zh-CN" sz="2000" dirty="0">
                <a:latin typeface="+mn-ea"/>
              </a:rPr>
              <a:t>$s0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$s1</a:t>
            </a:r>
            <a:r>
              <a:rPr lang="zh-CN" altLang="en-US" sz="2000" dirty="0">
                <a:latin typeface="+mn-ea"/>
              </a:rPr>
              <a:t>、和</a:t>
            </a:r>
            <a:r>
              <a:rPr lang="en-US" altLang="zh-CN" sz="2000" dirty="0">
                <a:latin typeface="+mn-ea"/>
              </a:rPr>
              <a:t>$s2 </a:t>
            </a:r>
            <a:r>
              <a:rPr lang="zh-CN" altLang="en-US" sz="2000" dirty="0">
                <a:latin typeface="+mn-ea"/>
              </a:rPr>
              <a:t>中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add $s0, $s1, $s2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056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94D022-3C12-416C-A850-5B9C2A2B61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AU" altLang="zh-CN" sz="140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流水线冒险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270875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冒险现象：下一周期不能按时执行下一条指令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结构冒险</a:t>
            </a:r>
            <a:r>
              <a:rPr lang="zh-CN" altLang="en-US" dirty="0">
                <a:ea typeface="宋体" panose="02010600030101010101" pitchFamily="2" charset="-122"/>
              </a:rPr>
              <a:t>（结构相关）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所需的部件忙，暂不可用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数据冒险</a:t>
            </a:r>
            <a:r>
              <a:rPr lang="zh-CN" altLang="en-US" dirty="0">
                <a:ea typeface="宋体" panose="02010600030101010101" pitchFamily="2" charset="-122"/>
              </a:rPr>
              <a:t>（数据相关）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需要前面某条指令的计算结果，用于本次计算输入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控制冒险</a:t>
            </a:r>
            <a:r>
              <a:rPr lang="zh-CN" altLang="en-US" dirty="0">
                <a:ea typeface="宋体" panose="02010600030101010101" pitchFamily="2" charset="-122"/>
              </a:rPr>
              <a:t>（控制相关）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需要根据前面某条指令的结果来确定分支的选择执行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68F8F99-BE91-438F-AC7A-6179D7C0D17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AU" altLang="zh-CN" sz="140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14954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结构冒险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256212"/>
          </a:xfrm>
        </p:spPr>
        <p:txBody>
          <a:bodyPr/>
          <a:lstStyle/>
          <a:p>
            <a:pPr eaLnBrk="1" hangingPunct="1"/>
            <a:r>
              <a:rPr lang="zh-CN" altLang="en-US" sz="2000" dirty="0">
                <a:latin typeface="+mn-ea"/>
              </a:rPr>
              <a:t>某个资源使用上的冲突</a:t>
            </a:r>
            <a:endParaRPr lang="en-US" altLang="zh-CN" sz="2000" dirty="0">
              <a:latin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</a:rPr>
              <a:t>如果</a:t>
            </a:r>
            <a:r>
              <a:rPr lang="en-US" altLang="zh-CN" sz="2000" dirty="0">
                <a:latin typeface="+mn-ea"/>
              </a:rPr>
              <a:t>MIPS</a:t>
            </a:r>
            <a:r>
              <a:rPr lang="zh-CN" altLang="en-US" sz="2000" dirty="0">
                <a:latin typeface="+mn-ea"/>
              </a:rPr>
              <a:t>的流水线实现只有一个内存部件</a:t>
            </a:r>
            <a:endParaRPr lang="en-US" altLang="zh-CN" sz="2000" dirty="0">
              <a:latin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存取操作都需要访问内存</a:t>
            </a:r>
            <a:endParaRPr lang="en-US" altLang="zh-CN" sz="20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取指令将因此停顿</a:t>
            </a:r>
            <a:endParaRPr lang="en-US" altLang="zh-CN" sz="2000" dirty="0">
              <a:latin typeface="+mn-ea"/>
              <a:ea typeface="+mn-ea"/>
            </a:endParaRPr>
          </a:p>
          <a:p>
            <a:pPr marL="914400" lvl="2" indent="0" eaLnBrk="1" hangingPunct="1">
              <a:buNone/>
            </a:pPr>
            <a:endParaRPr lang="en-US" altLang="zh-CN" sz="2000" dirty="0">
              <a:latin typeface="+mn-ea"/>
              <a:ea typeface="+mn-ea"/>
            </a:endParaRPr>
          </a:p>
          <a:p>
            <a:pPr marL="914400" lvl="2" indent="0" eaLnBrk="1" hangingPunct="1">
              <a:buNone/>
            </a:pPr>
            <a:endParaRPr lang="en-US" altLang="zh-CN" sz="2000" dirty="0">
              <a:latin typeface="+mn-ea"/>
              <a:ea typeface="+mn-ea"/>
            </a:endParaRPr>
          </a:p>
          <a:p>
            <a:pPr marL="914400" lvl="2" indent="0" eaLnBrk="1" hangingPunct="1">
              <a:buNone/>
            </a:pP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endParaRPr lang="en-US" altLang="zh-CN" sz="2000" dirty="0">
              <a:latin typeface="+mn-ea"/>
              <a:ea typeface="+mn-ea"/>
            </a:endParaRPr>
          </a:p>
          <a:p>
            <a:pPr marL="914400" lvl="2" indent="0" eaLnBrk="1" hangingPunct="1">
              <a:buNone/>
            </a:pP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21" y="2782696"/>
            <a:ext cx="8028142" cy="30945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4551904" y="5259344"/>
            <a:ext cx="3600400" cy="57606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221" y="5378099"/>
            <a:ext cx="144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 $t0, $1, 1</a:t>
            </a: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68F8F99-BE91-438F-AC7A-6179D7C0D17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AU" altLang="zh-CN" sz="140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14954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结构冒险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256212"/>
          </a:xfrm>
        </p:spPr>
        <p:txBody>
          <a:bodyPr/>
          <a:lstStyle/>
          <a:p>
            <a:pPr eaLnBrk="1" hangingPunct="1"/>
            <a:r>
              <a:rPr lang="zh-CN" altLang="en-US" sz="2000" dirty="0">
                <a:latin typeface="+mn-ea"/>
              </a:rPr>
              <a:t>某个资源使用上的冲突</a:t>
            </a:r>
            <a:endParaRPr lang="en-US" altLang="zh-CN" sz="2000" dirty="0">
              <a:latin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</a:rPr>
              <a:t>如果</a:t>
            </a:r>
            <a:r>
              <a:rPr lang="en-US" altLang="zh-CN" sz="2000" dirty="0">
                <a:latin typeface="+mn-ea"/>
              </a:rPr>
              <a:t>MIPS</a:t>
            </a:r>
            <a:r>
              <a:rPr lang="zh-CN" altLang="en-US" sz="2000" dirty="0">
                <a:latin typeface="+mn-ea"/>
              </a:rPr>
              <a:t>的流水实现只有一个内存部件</a:t>
            </a:r>
            <a:endParaRPr lang="en-US" altLang="zh-CN" sz="2000" dirty="0">
              <a:latin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存取操作都需要访问内存</a:t>
            </a:r>
            <a:endParaRPr lang="en-US" altLang="zh-CN" sz="20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取指令将因此停顿</a:t>
            </a: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dirty="0">
                <a:latin typeface="+mn-ea"/>
                <a:ea typeface="+mn-ea"/>
              </a:rPr>
              <a:t>引起流水线中的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气泡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bubble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endParaRPr lang="en-US" altLang="zh-CN" sz="2000" dirty="0">
              <a:latin typeface="+mn-ea"/>
              <a:ea typeface="+mn-ea"/>
            </a:endParaRPr>
          </a:p>
          <a:p>
            <a:pPr marL="914400" lvl="2" indent="0" eaLnBrk="1" hangingPunct="1">
              <a:buNone/>
            </a:pPr>
            <a:endParaRPr lang="en-US" altLang="zh-CN" sz="2000" dirty="0">
              <a:latin typeface="+mn-ea"/>
              <a:ea typeface="+mn-ea"/>
            </a:endParaRPr>
          </a:p>
          <a:p>
            <a:pPr marL="914400" lvl="2" indent="0" eaLnBrk="1" hangingPunct="1">
              <a:buNone/>
            </a:pPr>
            <a:endParaRPr lang="en-US" altLang="zh-CN" sz="2000" dirty="0">
              <a:latin typeface="+mn-ea"/>
              <a:ea typeface="+mn-ea"/>
            </a:endParaRPr>
          </a:p>
          <a:p>
            <a:pPr marL="914400" lvl="2" indent="0" eaLnBrk="1" hangingPunct="1">
              <a:buNone/>
            </a:pP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endParaRPr lang="en-US" altLang="zh-CN" sz="2000" dirty="0">
              <a:latin typeface="+mn-ea"/>
              <a:ea typeface="+mn-ea"/>
            </a:endParaRPr>
          </a:p>
          <a:p>
            <a:pPr marL="914400" lvl="2" indent="0" eaLnBrk="1" hangingPunct="1">
              <a:buNone/>
            </a:pP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97" y="2996952"/>
            <a:ext cx="6405115" cy="33624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3853718" y="3908633"/>
            <a:ext cx="648072" cy="16561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500264" y="3653408"/>
            <a:ext cx="648072" cy="16561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393333" y="4262417"/>
            <a:ext cx="648072" cy="16561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8405" y="5982928"/>
            <a:ext cx="144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 $t0, $1,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4098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68F8F99-BE91-438F-AC7A-6179D7C0D17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AU" altLang="zh-CN" sz="140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14954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结构冒险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256212"/>
          </a:xfrm>
        </p:spPr>
        <p:txBody>
          <a:bodyPr/>
          <a:lstStyle/>
          <a:p>
            <a:pPr eaLnBrk="1" hangingPunct="1"/>
            <a:r>
              <a:rPr lang="zh-CN" altLang="en-US" sz="2000" dirty="0">
                <a:latin typeface="+mn-ea"/>
              </a:rPr>
              <a:t>某个资源使用上的冲突</a:t>
            </a:r>
            <a:endParaRPr lang="en-US" altLang="zh-CN" sz="2000" dirty="0">
              <a:latin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</a:rPr>
              <a:t>如果</a:t>
            </a:r>
            <a:r>
              <a:rPr lang="en-US" altLang="zh-CN" sz="2000" dirty="0">
                <a:latin typeface="+mn-ea"/>
              </a:rPr>
              <a:t>MIPS</a:t>
            </a:r>
            <a:r>
              <a:rPr lang="zh-CN" altLang="en-US" sz="2000" dirty="0">
                <a:latin typeface="+mn-ea"/>
              </a:rPr>
              <a:t>的流水实现只有一个内存部件</a:t>
            </a:r>
            <a:endParaRPr lang="en-US" altLang="zh-CN" sz="2000" dirty="0">
              <a:latin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存取操作都需要访问内存</a:t>
            </a:r>
            <a:endParaRPr lang="en-US" altLang="zh-CN" sz="20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取指令将因此停顿</a:t>
            </a: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dirty="0">
                <a:latin typeface="+mn-ea"/>
                <a:ea typeface="+mn-ea"/>
              </a:rPr>
              <a:t>引起流水线中的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气泡</a:t>
            </a:r>
            <a:r>
              <a:rPr lang="en-US" altLang="zh-CN" sz="2000" dirty="0">
                <a:latin typeface="+mn-ea"/>
                <a:ea typeface="+mn-ea"/>
              </a:rPr>
              <a:t>(bubble)</a:t>
            </a:r>
          </a:p>
          <a:p>
            <a:pPr lvl="2" eaLnBrk="1" hangingPunct="1"/>
            <a:endParaRPr lang="en-US" altLang="zh-CN" sz="2000" dirty="0">
              <a:latin typeface="+mn-ea"/>
              <a:ea typeface="+mn-ea"/>
            </a:endParaRPr>
          </a:p>
          <a:p>
            <a:pPr marL="914400" lvl="2" indent="0" eaLnBrk="1" hangingPunct="1">
              <a:buNone/>
            </a:pPr>
            <a:endParaRPr lang="en-US" altLang="zh-CN" sz="20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</a:rPr>
              <a:t>因此，流水实现的</a:t>
            </a:r>
            <a:r>
              <a:rPr lang="en-US" altLang="zh-CN" sz="2000" dirty="0">
                <a:latin typeface="+mn-ea"/>
              </a:rPr>
              <a:t>MIPS</a:t>
            </a:r>
            <a:r>
              <a:rPr lang="zh-CN" altLang="en-US" sz="2000" dirty="0">
                <a:latin typeface="+mn-ea"/>
              </a:rPr>
              <a:t>中指令和数据内存必须是分离独立的</a:t>
            </a:r>
            <a:endParaRPr lang="en-US" altLang="zh-CN" sz="2000" dirty="0">
              <a:latin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两个独立的</a:t>
            </a:r>
            <a:r>
              <a:rPr lang="en-US" altLang="zh-CN" sz="2000" dirty="0">
                <a:latin typeface="+mn-ea"/>
                <a:ea typeface="+mn-ea"/>
              </a:rPr>
              <a:t>L1</a:t>
            </a:r>
            <a:r>
              <a:rPr lang="zh-CN" altLang="en-US" sz="2000" dirty="0">
                <a:latin typeface="+mn-ea"/>
                <a:ea typeface="+mn-ea"/>
              </a:rPr>
              <a:t> </a:t>
            </a:r>
            <a:r>
              <a:rPr lang="en-US" altLang="zh-CN" sz="2000" dirty="0">
                <a:latin typeface="+mn-ea"/>
                <a:ea typeface="+mn-ea"/>
              </a:rPr>
              <a:t>cache</a:t>
            </a:r>
            <a:endParaRPr lang="en-AU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2740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E6A476B-30D9-4B4B-8D35-BE12202D10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AU" altLang="zh-CN" sz="1400"/>
          </a:p>
        </p:txBody>
      </p:sp>
      <p:pic>
        <p:nvPicPr>
          <p:cNvPr id="86019" name="Picture 6" descr="data-hazard-bubble-no-forw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38" y="3737759"/>
            <a:ext cx="7673867" cy="2676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数据冒险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5293" y="1065471"/>
            <a:ext cx="8270875" cy="1203493"/>
          </a:xfrm>
        </p:spPr>
        <p:txBody>
          <a:bodyPr/>
          <a:lstStyle/>
          <a:p>
            <a:pPr eaLnBrk="1" hangingPunct="1"/>
            <a:r>
              <a:rPr lang="zh-CN" altLang="en-US" sz="2000" dirty="0">
                <a:latin typeface="+mn-ea"/>
              </a:rPr>
              <a:t>一条指令依赖于前面某条执行的计算结果</a:t>
            </a:r>
            <a:endParaRPr lang="en-US" altLang="zh-CN" sz="2000" dirty="0">
              <a:latin typeface="+mn-ea"/>
            </a:endParaRPr>
          </a:p>
          <a:p>
            <a:pPr lvl="1" eaLnBrk="1" hangingPunct="1"/>
            <a:r>
              <a:rPr lang="en-US" altLang="zh-CN" sz="2000" dirty="0">
                <a:latin typeface="+mn-ea"/>
                <a:ea typeface="+mn-ea"/>
              </a:rPr>
              <a:t>add	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$s0</a:t>
            </a:r>
            <a:r>
              <a:rPr lang="en-US" altLang="zh-CN" sz="2000" dirty="0">
                <a:latin typeface="+mn-ea"/>
                <a:ea typeface="+mn-ea"/>
              </a:rPr>
              <a:t>, $t0, $t1</a:t>
            </a:r>
            <a:br>
              <a:rPr lang="en-US" altLang="zh-CN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sub	$t2,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$s0</a:t>
            </a:r>
            <a:r>
              <a:rPr lang="en-US" altLang="zh-CN" sz="2000" dirty="0">
                <a:latin typeface="+mn-ea"/>
                <a:ea typeface="+mn-ea"/>
              </a:rPr>
              <a:t>, $t3</a:t>
            </a:r>
          </a:p>
        </p:txBody>
      </p:sp>
      <p:sp>
        <p:nvSpPr>
          <p:cNvPr id="2" name="矩形 1"/>
          <p:cNvSpPr/>
          <p:nvPr/>
        </p:nvSpPr>
        <p:spPr>
          <a:xfrm>
            <a:off x="539553" y="2823900"/>
            <a:ext cx="4607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解决方法</a:t>
            </a:r>
            <a:r>
              <a:rPr lang="en-US" altLang="zh-CN" dirty="0"/>
              <a:t>2</a:t>
            </a:r>
            <a:r>
              <a:rPr lang="zh-CN" altLang="en-US" dirty="0"/>
              <a:t>：推迟执行，保持因果关系，性能下降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539552" y="2485346"/>
            <a:ext cx="5668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解决方法</a:t>
            </a:r>
            <a:r>
              <a:rPr lang="en-US" altLang="zh-CN" dirty="0"/>
              <a:t>1</a:t>
            </a:r>
            <a:r>
              <a:rPr lang="zh-CN" altLang="en-US" dirty="0"/>
              <a:t>：编译器安排指令序列</a:t>
            </a:r>
            <a:r>
              <a:rPr lang="en-US" altLang="zh-CN" dirty="0"/>
              <a:t>——</a:t>
            </a:r>
            <a:r>
              <a:rPr lang="zh-CN" altLang="en-US" dirty="0"/>
              <a:t>出现太频繁，效果不好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539553" y="3162454"/>
            <a:ext cx="3046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解决方法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009900"/>
                </a:solidFill>
              </a:rPr>
              <a:t>能否不降低性能？</a:t>
            </a:r>
            <a:endParaRPr lang="en-US" altLang="zh-CN" b="1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4617" y="482291"/>
            <a:ext cx="356388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800" b="1" kern="0" dirty="0">
                <a:latin typeface="+mn-ea"/>
              </a:rPr>
              <a:t> </a:t>
            </a:r>
            <a:r>
              <a:rPr lang="en-US" altLang="zh-CN" sz="1800" b="1" kern="0" dirty="0" err="1">
                <a:latin typeface="+mn-ea"/>
              </a:rPr>
              <a:t>addi</a:t>
            </a:r>
            <a:r>
              <a:rPr lang="en-US" altLang="zh-CN" sz="1800" b="1" kern="0" dirty="0">
                <a:latin typeface="+mn-ea"/>
              </a:rPr>
              <a:t> $</a:t>
            </a:r>
            <a:r>
              <a:rPr lang="en-US" altLang="zh-CN" sz="1800" b="1" kern="0" dirty="0" err="1">
                <a:latin typeface="+mn-ea"/>
              </a:rPr>
              <a:t>sp</a:t>
            </a:r>
            <a:r>
              <a:rPr lang="en-US" altLang="zh-CN" sz="1800" b="1" kern="0" dirty="0">
                <a:latin typeface="+mn-ea"/>
              </a:rPr>
              <a:t>, $</a:t>
            </a:r>
            <a:r>
              <a:rPr lang="en-US" altLang="zh-CN" sz="1800" b="1" kern="0" dirty="0" err="1">
                <a:latin typeface="+mn-ea"/>
              </a:rPr>
              <a:t>sp</a:t>
            </a:r>
            <a:r>
              <a:rPr lang="en-US" altLang="zh-CN" sz="1800" b="1" kern="0" dirty="0">
                <a:latin typeface="+mn-ea"/>
              </a:rPr>
              <a:t>, -8  # </a:t>
            </a:r>
            <a:r>
              <a:rPr lang="zh-CN" altLang="en-US" sz="1800" b="1" kern="0" dirty="0">
                <a:latin typeface="+mn-ea"/>
              </a:rPr>
              <a:t>调整栈指针</a:t>
            </a:r>
            <a:r>
              <a:rPr lang="en-US" altLang="zh-CN" sz="1800" b="1" kern="0" dirty="0">
                <a:latin typeface="+mn-ea"/>
              </a:rPr>
              <a:t/>
            </a:r>
            <a:br>
              <a:rPr lang="en-US" altLang="zh-CN" sz="1800" b="1" kern="0" dirty="0">
                <a:latin typeface="+mn-ea"/>
              </a:rPr>
            </a:br>
            <a:r>
              <a:rPr lang="en-US" altLang="zh-CN" sz="1800" b="1" kern="0" dirty="0">
                <a:latin typeface="+mn-ea"/>
              </a:rPr>
              <a:t> </a:t>
            </a:r>
            <a:r>
              <a:rPr lang="en-US" altLang="zh-CN" sz="1800" b="1" kern="0" dirty="0" err="1">
                <a:latin typeface="+mn-ea"/>
              </a:rPr>
              <a:t>sw</a:t>
            </a:r>
            <a:r>
              <a:rPr lang="en-US" altLang="zh-CN" sz="1800" b="1" kern="0" dirty="0">
                <a:latin typeface="+mn-ea"/>
              </a:rPr>
              <a:t>   $</a:t>
            </a:r>
            <a:r>
              <a:rPr lang="en-US" altLang="zh-CN" sz="1800" b="1" kern="0" dirty="0" err="1">
                <a:latin typeface="+mn-ea"/>
              </a:rPr>
              <a:t>ra</a:t>
            </a:r>
            <a:r>
              <a:rPr lang="en-US" altLang="zh-CN" sz="1800" b="1" kern="0" dirty="0">
                <a:latin typeface="+mn-ea"/>
              </a:rPr>
              <a:t>, 4($</a:t>
            </a:r>
            <a:r>
              <a:rPr lang="en-US" altLang="zh-CN" sz="1800" b="1" kern="0" dirty="0" err="1">
                <a:latin typeface="+mn-ea"/>
              </a:rPr>
              <a:t>sp</a:t>
            </a:r>
            <a:r>
              <a:rPr lang="en-US" altLang="zh-CN" sz="1800" b="1" kern="0" dirty="0">
                <a:latin typeface="+mn-ea"/>
              </a:rPr>
              <a:t>)    # </a:t>
            </a:r>
            <a:r>
              <a:rPr lang="zh-CN" altLang="en-US" sz="1800" b="1" kern="0" dirty="0">
                <a:latin typeface="+mn-ea"/>
              </a:rPr>
              <a:t>保存返址</a:t>
            </a:r>
            <a:r>
              <a:rPr lang="en-US" altLang="zh-CN" sz="1800" b="1" kern="0" dirty="0">
                <a:latin typeface="+mn-ea"/>
              </a:rPr>
              <a:t/>
            </a:r>
            <a:br>
              <a:rPr lang="en-US" altLang="zh-CN" sz="1800" b="1" kern="0" dirty="0">
                <a:latin typeface="+mn-ea"/>
              </a:rPr>
            </a:br>
            <a:r>
              <a:rPr lang="en-US" altLang="zh-CN" sz="1800" b="1" kern="0" dirty="0">
                <a:latin typeface="+mn-ea"/>
              </a:rPr>
              <a:t> </a:t>
            </a:r>
            <a:r>
              <a:rPr lang="en-US" altLang="zh-CN" sz="1800" b="1" kern="0" dirty="0" err="1">
                <a:latin typeface="+mn-ea"/>
              </a:rPr>
              <a:t>sw</a:t>
            </a:r>
            <a:r>
              <a:rPr lang="en-US" altLang="zh-CN" sz="1800" b="1" kern="0" dirty="0">
                <a:latin typeface="+mn-ea"/>
              </a:rPr>
              <a:t>   $a0, 0($</a:t>
            </a:r>
            <a:r>
              <a:rPr lang="en-US" altLang="zh-CN" sz="1800" b="1" kern="0" dirty="0" err="1">
                <a:latin typeface="+mn-ea"/>
              </a:rPr>
              <a:t>sp</a:t>
            </a:r>
            <a:r>
              <a:rPr lang="en-US" altLang="zh-CN" sz="1800" b="1" kern="0" dirty="0">
                <a:latin typeface="+mn-ea"/>
              </a:rPr>
              <a:t>)   # </a:t>
            </a:r>
            <a:r>
              <a:rPr lang="zh-CN" altLang="en-US" sz="1800" b="1" kern="0" dirty="0">
                <a:latin typeface="+mn-ea"/>
              </a:rPr>
              <a:t>保存参数</a:t>
            </a:r>
            <a:endParaRPr lang="en-US" altLang="zh-CN" sz="1800" b="1" kern="0" dirty="0">
              <a:latin typeface="+mn-ea"/>
            </a:endParaRPr>
          </a:p>
          <a:p>
            <a:r>
              <a:rPr lang="en-US" altLang="zh-CN" sz="1800" b="1" kern="0" dirty="0">
                <a:latin typeface="+mn-ea"/>
              </a:rPr>
              <a:t> </a:t>
            </a:r>
            <a:r>
              <a:rPr lang="en-US" altLang="zh-CN" sz="1800" dirty="0">
                <a:latin typeface="+mn-ea"/>
              </a:rPr>
              <a:t>….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72608" y="1412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/>
              <a:t>过程调用</a:t>
            </a:r>
          </a:p>
        </p:txBody>
      </p:sp>
      <p:sp>
        <p:nvSpPr>
          <p:cNvPr id="5" name="矩形 4"/>
          <p:cNvSpPr/>
          <p:nvPr/>
        </p:nvSpPr>
        <p:spPr>
          <a:xfrm>
            <a:off x="5571798" y="1767740"/>
            <a:ext cx="353670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800" b="1" kern="0" dirty="0">
                <a:latin typeface="+mn-ea"/>
              </a:rPr>
              <a:t>L1: 	add $t1, $s0, $a1  </a:t>
            </a:r>
            <a:br>
              <a:rPr lang="en-US" altLang="zh-CN" sz="1800" b="1" kern="0" dirty="0">
                <a:latin typeface="+mn-ea"/>
              </a:rPr>
            </a:br>
            <a:r>
              <a:rPr lang="en-US" altLang="zh-CN" sz="1800" b="1" kern="0" dirty="0">
                <a:latin typeface="+mn-ea"/>
              </a:rPr>
              <a:t> 	</a:t>
            </a:r>
            <a:r>
              <a:rPr lang="en-US" altLang="zh-CN" sz="1800" b="1" kern="0" dirty="0" err="1">
                <a:latin typeface="+mn-ea"/>
              </a:rPr>
              <a:t>lbu</a:t>
            </a:r>
            <a:r>
              <a:rPr lang="en-US" altLang="zh-CN" sz="1800" b="1" kern="0" dirty="0">
                <a:latin typeface="+mn-ea"/>
              </a:rPr>
              <a:t>  $t2, 0($t1) </a:t>
            </a:r>
            <a:endParaRPr lang="zh-CN" altLang="en-US" sz="1800" b="1" kern="0" dirty="0"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52320" y="24447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/>
              <a:t>这指令的功能？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9BA4DE7-9F35-475A-B7D8-D880BD0FEE0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AU" altLang="zh-CN" sz="1400"/>
          </a:p>
        </p:txBody>
      </p:sp>
      <p:pic>
        <p:nvPicPr>
          <p:cNvPr id="88067" name="Picture 6" descr="f04-2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63" y="3789040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前推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旁路</a:t>
            </a:r>
            <a:r>
              <a:rPr lang="zh-CN" altLang="en-US" sz="3200" dirty="0">
                <a:ea typeface="宋体" panose="02010600030101010101" pitchFamily="2" charset="-122"/>
              </a:rPr>
              <a:t>（</a:t>
            </a:r>
            <a:r>
              <a:rPr lang="en-US" altLang="zh-CN" sz="3200" dirty="0">
                <a:ea typeface="宋体" panose="02010600030101010101" pitchFamily="2" charset="-122"/>
              </a:rPr>
              <a:t>forwarding/bypassing</a:t>
            </a:r>
            <a:r>
              <a:rPr lang="zh-CN" altLang="en-US" sz="3200" dirty="0">
                <a:ea typeface="宋体" panose="02010600030101010101" pitchFamily="2" charset="-122"/>
              </a:rPr>
              <a:t>）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66887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计算结果出来就加以利用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不要等待</a:t>
            </a:r>
            <a:r>
              <a:rPr lang="zh-CN" altLang="en-US" dirty="0">
                <a:ea typeface="宋体" panose="02010600030101010101" pitchFamily="2" charset="-122"/>
              </a:rPr>
              <a:t>计算结果保存到目的寄存器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需要从计算结果到“使用处”的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额外</a:t>
            </a:r>
            <a:r>
              <a:rPr lang="zh-CN" altLang="en-US" dirty="0">
                <a:ea typeface="宋体" panose="02010600030101010101" pitchFamily="2" charset="-122"/>
              </a:rPr>
              <a:t>数据通路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5776" y="2944958"/>
            <a:ext cx="4608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解决方法</a:t>
            </a:r>
            <a:r>
              <a:rPr lang="en-US" altLang="zh-CN" sz="2000" dirty="0"/>
              <a:t>3</a:t>
            </a:r>
            <a:r>
              <a:rPr lang="zh-CN" altLang="en-US" sz="2000" dirty="0"/>
              <a:t>：直接通路 </a:t>
            </a:r>
            <a:r>
              <a:rPr lang="en-US" altLang="zh-CN" sz="2000" dirty="0"/>
              <a:t>/</a:t>
            </a:r>
            <a:r>
              <a:rPr lang="zh-CN" altLang="en-US" sz="2000" dirty="0"/>
              <a:t>  前推</a:t>
            </a:r>
            <a:endParaRPr lang="en-US" altLang="zh-CN" sz="2000" dirty="0"/>
          </a:p>
          <a:p>
            <a:r>
              <a:rPr lang="zh-CN" altLang="en-US" sz="2000" dirty="0"/>
              <a:t>             （</a:t>
            </a:r>
            <a:r>
              <a:rPr lang="en-US" altLang="zh-CN" sz="2000" dirty="0"/>
              <a:t>Bypassing</a:t>
            </a:r>
            <a:r>
              <a:rPr lang="zh-CN" altLang="en-US" sz="2000" dirty="0"/>
              <a:t>  </a:t>
            </a:r>
            <a:r>
              <a:rPr lang="en-US" altLang="zh-CN" sz="2000" dirty="0"/>
              <a:t>/</a:t>
            </a:r>
            <a:r>
              <a:rPr lang="zh-CN" altLang="en-US" sz="2000" dirty="0"/>
              <a:t>  </a:t>
            </a:r>
            <a:r>
              <a:rPr lang="en-US" altLang="zh-CN" sz="2000" dirty="0"/>
              <a:t>Forwarding)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4066528" y="4386978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28415" y="4871179"/>
            <a:ext cx="428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读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944631" y="4881240"/>
            <a:ext cx="428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读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54305" y="4890646"/>
            <a:ext cx="428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691137" y="3573389"/>
            <a:ext cx="1252837" cy="1015663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add/sub</a:t>
            </a:r>
            <a:r>
              <a:rPr lang="zh-CN" altLang="en-US" sz="2000" dirty="0"/>
              <a:t>指令不访问内存</a:t>
            </a:r>
          </a:p>
        </p:txBody>
      </p:sp>
      <p:cxnSp>
        <p:nvCxnSpPr>
          <p:cNvPr id="7" name="直接箭头连接符 6"/>
          <p:cNvCxnSpPr>
            <a:stCxn id="4" idx="1"/>
          </p:cNvCxnSpPr>
          <p:nvPr/>
        </p:nvCxnSpPr>
        <p:spPr bwMode="auto">
          <a:xfrm flipH="1">
            <a:off x="6012161" y="4081221"/>
            <a:ext cx="1678976" cy="4278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>
            <a:stCxn id="4" idx="1"/>
          </p:cNvCxnSpPr>
          <p:nvPr/>
        </p:nvCxnSpPr>
        <p:spPr bwMode="auto">
          <a:xfrm flipH="1">
            <a:off x="6872157" y="4081221"/>
            <a:ext cx="818980" cy="13202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23556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636252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5364088" y="4797152"/>
            <a:ext cx="144016" cy="60432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2678065" y="6043263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9900"/>
                </a:solidFill>
              </a:rPr>
              <a:t>计算结果立即用上，</a:t>
            </a:r>
            <a:endParaRPr lang="en-US" altLang="zh-CN" sz="2000" dirty="0">
              <a:solidFill>
                <a:srgbClr val="009900"/>
              </a:solidFill>
            </a:endParaRPr>
          </a:p>
          <a:p>
            <a:r>
              <a:rPr lang="zh-CN" altLang="en-US" sz="2000" dirty="0">
                <a:solidFill>
                  <a:srgbClr val="009900"/>
                </a:solidFill>
              </a:rPr>
              <a:t>注意，因果关系不能倒转</a:t>
            </a:r>
          </a:p>
        </p:txBody>
      </p:sp>
      <p:cxnSp>
        <p:nvCxnSpPr>
          <p:cNvPr id="23" name="直接箭头连接符 22"/>
          <p:cNvCxnSpPr>
            <a:stCxn id="17" idx="0"/>
          </p:cNvCxnSpPr>
          <p:nvPr/>
        </p:nvCxnSpPr>
        <p:spPr bwMode="auto">
          <a:xfrm flipV="1">
            <a:off x="4334249" y="4899011"/>
            <a:ext cx="1080120" cy="11442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14" grpId="0"/>
      <p:bldP spid="4" grpId="0" animBg="1"/>
      <p:bldP spid="20" grpId="0" animBg="1"/>
      <p:bldP spid="2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BAAE13D-3E7F-45A9-9629-E800CBAB4C1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AU" altLang="zh-CN" sz="1400"/>
          </a:p>
        </p:txBody>
      </p:sp>
      <p:pic>
        <p:nvPicPr>
          <p:cNvPr id="90115" name="Picture 6" descr="f04-3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75819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59941"/>
            <a:ext cx="8259762" cy="76200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取数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使用型冒险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并非所有</a:t>
            </a:r>
            <a:r>
              <a:rPr lang="zh-CN" altLang="en-US" dirty="0">
                <a:ea typeface="宋体" panose="02010600030101010101" pitchFamily="2" charset="-122"/>
              </a:rPr>
              <a:t>冒险都能通过前推来避免气泡停顿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在需要使用数据时，输入数据并未计算出来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即使用前推也没有用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7744" y="2887074"/>
            <a:ext cx="62435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解决方法</a:t>
            </a:r>
            <a:r>
              <a:rPr lang="en-US" altLang="zh-CN" sz="2400" dirty="0"/>
              <a:t>4</a:t>
            </a:r>
            <a:r>
              <a:rPr lang="zh-CN" altLang="en-US" sz="2400" dirty="0"/>
              <a:t>：直接通路 </a:t>
            </a:r>
            <a:r>
              <a:rPr lang="en-US" altLang="zh-CN" sz="2400" dirty="0"/>
              <a:t>/</a:t>
            </a:r>
            <a:r>
              <a:rPr lang="zh-CN" altLang="en-US" sz="2400" dirty="0"/>
              <a:t>  前推 </a:t>
            </a:r>
            <a:r>
              <a:rPr lang="en-US" altLang="zh-CN" sz="2400" b="1" dirty="0">
                <a:solidFill>
                  <a:srgbClr val="FF0000"/>
                </a:solidFill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</a:rPr>
              <a:t>阻塞（停顿）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64158" y="6381328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1928F286-672C-4240-A7EF-843AD3C46BD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AU" altLang="zh-CN" sz="1400" dirty="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2327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latin typeface="+mn-ea"/>
                <a:ea typeface="+mn-ea"/>
              </a:rPr>
              <a:t>通过指令调度来避免阻塞</a:t>
            </a:r>
            <a:r>
              <a:rPr lang="en-US" altLang="zh-CN" sz="3200" dirty="0">
                <a:latin typeface="+mn-ea"/>
                <a:ea typeface="+mn-ea"/>
              </a:rPr>
              <a:t>/</a:t>
            </a:r>
            <a:r>
              <a:rPr lang="zh-CN" altLang="en-US" sz="3200" dirty="0">
                <a:latin typeface="+mn-ea"/>
                <a:ea typeface="+mn-ea"/>
              </a:rPr>
              <a:t>停顿</a:t>
            </a:r>
            <a:endParaRPr lang="en-AU" altLang="zh-CN" sz="3200" dirty="0">
              <a:latin typeface="+mn-ea"/>
              <a:ea typeface="+mn-ea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52736"/>
            <a:ext cx="8538948" cy="1313519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以下指令执行，一共花多少时钟周期？</a:t>
            </a:r>
            <a:endParaRPr lang="en-US" altLang="zh-CN" sz="2400" dirty="0">
              <a:latin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通过调整指令顺序，避免在取数指令之后立即使用该数据</a:t>
            </a:r>
            <a:endParaRPr lang="en-US" altLang="zh-CN" sz="2400" dirty="0">
              <a:latin typeface="+mn-ea"/>
            </a:endParaRPr>
          </a:p>
          <a:p>
            <a:pPr eaLnBrk="1" hangingPunct="1"/>
            <a:r>
              <a:rPr lang="en-US" altLang="zh-CN" sz="2400" dirty="0">
                <a:latin typeface="+mn-ea"/>
              </a:rPr>
              <a:t>C </a:t>
            </a:r>
            <a:r>
              <a:rPr lang="zh-CN" altLang="en-US" sz="2400" dirty="0">
                <a:latin typeface="+mn-ea"/>
              </a:rPr>
              <a:t>代码：</a:t>
            </a:r>
            <a:r>
              <a:rPr lang="en-US" altLang="zh-CN" sz="2400" dirty="0">
                <a:latin typeface="+mn-ea"/>
              </a:rPr>
              <a:t>A = B + E; C = B + F;</a:t>
            </a:r>
            <a:endParaRPr lang="en-AU" altLang="zh-CN" sz="2400" dirty="0">
              <a:latin typeface="+mn-ea"/>
            </a:endParaRPr>
          </a:p>
        </p:txBody>
      </p:sp>
      <p:sp>
        <p:nvSpPr>
          <p:cNvPr id="92165" name="Text Box 4"/>
          <p:cNvSpPr txBox="1">
            <a:spLocks noChangeArrowheads="1"/>
          </p:cNvSpPr>
          <p:nvPr/>
        </p:nvSpPr>
        <p:spPr bwMode="auto">
          <a:xfrm>
            <a:off x="251520" y="2407220"/>
            <a:ext cx="2169184" cy="3724096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latin typeface="+mn-ea"/>
              </a:rPr>
              <a:t>lw</a:t>
            </a:r>
            <a:r>
              <a:rPr lang="en-US" altLang="zh-CN" sz="2000" dirty="0">
                <a:latin typeface="+mn-ea"/>
              </a:rPr>
              <a:t>	$t1,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latin typeface="+mn-ea"/>
              </a:rPr>
              <a:t>lw</a:t>
            </a:r>
            <a:r>
              <a:rPr lang="en-US" altLang="zh-CN" sz="2000" dirty="0">
                <a:latin typeface="+mn-ea"/>
              </a:rPr>
              <a:t>	$t2, 4($t0)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 dirty="0">
                <a:latin typeface="+mn-ea"/>
              </a:rPr>
              <a:t>add	$t3, $t1, $t2</a:t>
            </a:r>
          </a:p>
          <a:p>
            <a:pPr>
              <a:buClrTx/>
              <a:buSzTx/>
              <a:buFontTx/>
              <a:buNone/>
            </a:pPr>
            <a:endParaRPr lang="en-US" altLang="zh-CN" sz="2000" dirty="0">
              <a:latin typeface="+mn-ea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sw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	$t3, 12($t0)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latin typeface="+mn-ea"/>
              </a:rPr>
              <a:t>lw</a:t>
            </a:r>
            <a:r>
              <a:rPr lang="en-US" altLang="zh-CN" sz="2000" dirty="0">
                <a:latin typeface="+mn-ea"/>
              </a:rPr>
              <a:t>	$t4, 8($t0)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 dirty="0">
                <a:latin typeface="+mn-ea"/>
              </a:rPr>
              <a:t>add	$t5, $t1, $t4</a:t>
            </a:r>
          </a:p>
          <a:p>
            <a:pPr>
              <a:buClrTx/>
              <a:buSzTx/>
              <a:buFontTx/>
              <a:buNone/>
            </a:pPr>
            <a:endParaRPr lang="en-US" altLang="zh-CN" sz="2000" dirty="0">
              <a:latin typeface="+mn-ea"/>
            </a:endParaRPr>
          </a:p>
          <a:p>
            <a:pPr>
              <a:buClrTx/>
              <a:buSzTx/>
              <a:buFontTx/>
              <a:buNone/>
            </a:pPr>
            <a:endParaRPr lang="en-US" altLang="zh-CN" sz="2000" dirty="0">
              <a:latin typeface="+mn-ea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solidFill>
                  <a:srgbClr val="EE12AF"/>
                </a:solidFill>
                <a:latin typeface="+mn-ea"/>
              </a:rPr>
              <a:t>sw</a:t>
            </a:r>
            <a:r>
              <a:rPr lang="en-US" altLang="zh-CN" sz="2000" dirty="0">
                <a:solidFill>
                  <a:srgbClr val="EE12AF"/>
                </a:solidFill>
                <a:latin typeface="+mn-ea"/>
              </a:rPr>
              <a:t>	$t5, 16($t0)</a:t>
            </a:r>
            <a:endParaRPr lang="en-AU" altLang="zh-CN" sz="2000" dirty="0">
              <a:solidFill>
                <a:srgbClr val="EE12AF"/>
              </a:solidFill>
              <a:latin typeface="+mn-ea"/>
            </a:endParaRPr>
          </a:p>
        </p:txBody>
      </p:sp>
      <p:sp>
        <p:nvSpPr>
          <p:cNvPr id="92170" name="Oval 9"/>
          <p:cNvSpPr>
            <a:spLocks noChangeArrowheads="1"/>
          </p:cNvSpPr>
          <p:nvPr/>
        </p:nvSpPr>
        <p:spPr bwMode="auto">
          <a:xfrm>
            <a:off x="890220" y="3856382"/>
            <a:ext cx="476104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latin typeface="+mn-ea"/>
            </a:endParaRPr>
          </a:p>
        </p:txBody>
      </p:sp>
      <p:sp>
        <p:nvSpPr>
          <p:cNvPr id="92171" name="Oval 10"/>
          <p:cNvSpPr>
            <a:spLocks noChangeArrowheads="1"/>
          </p:cNvSpPr>
          <p:nvPr/>
        </p:nvSpPr>
        <p:spPr bwMode="auto">
          <a:xfrm>
            <a:off x="1881147" y="4211096"/>
            <a:ext cx="476104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latin typeface="+mn-ea"/>
            </a:endParaRPr>
          </a:p>
        </p:txBody>
      </p:sp>
      <p:sp>
        <p:nvSpPr>
          <p:cNvPr id="92172" name="Oval 11"/>
          <p:cNvSpPr>
            <a:spLocks noChangeArrowheads="1"/>
          </p:cNvSpPr>
          <p:nvPr/>
        </p:nvSpPr>
        <p:spPr bwMode="auto">
          <a:xfrm>
            <a:off x="892515" y="2808133"/>
            <a:ext cx="510581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latin typeface="+mn-ea"/>
            </a:endParaRPr>
          </a:p>
        </p:txBody>
      </p:sp>
      <p:sp>
        <p:nvSpPr>
          <p:cNvPr id="92173" name="Oval 12"/>
          <p:cNvSpPr>
            <a:spLocks noChangeArrowheads="1"/>
          </p:cNvSpPr>
          <p:nvPr/>
        </p:nvSpPr>
        <p:spPr bwMode="auto">
          <a:xfrm>
            <a:off x="1891848" y="3124946"/>
            <a:ext cx="510581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latin typeface="+mn-ea"/>
            </a:endParaRPr>
          </a:p>
        </p:txBody>
      </p:sp>
      <p:sp>
        <p:nvSpPr>
          <p:cNvPr id="92178" name="Line 17"/>
          <p:cNvSpPr>
            <a:spLocks noChangeShapeType="1"/>
          </p:cNvSpPr>
          <p:nvPr/>
        </p:nvSpPr>
        <p:spPr bwMode="auto">
          <a:xfrm>
            <a:off x="1362357" y="4121106"/>
            <a:ext cx="529491" cy="20804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2179" name="Line 18"/>
          <p:cNvSpPr>
            <a:spLocks noChangeShapeType="1"/>
          </p:cNvSpPr>
          <p:nvPr/>
        </p:nvSpPr>
        <p:spPr bwMode="auto">
          <a:xfrm>
            <a:off x="1403649" y="3073245"/>
            <a:ext cx="537698" cy="15436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0885" y="2390223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 ID  EX  MEM  WB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2770925" y="2720247"/>
            <a:ext cx="2289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 ID    EX   MEM  WB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3022972" y="3082108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   ID      EX   MEM  WB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3050718" y="3126311"/>
            <a:ext cx="2396274" cy="243599"/>
            <a:chOff x="5560102" y="2781802"/>
            <a:chExt cx="2396274" cy="24359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0102" y="2797558"/>
              <a:ext cx="355435" cy="227843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2781802"/>
              <a:ext cx="355435" cy="227843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5030" y="2781802"/>
              <a:ext cx="355435" cy="227843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032" y="2781802"/>
              <a:ext cx="355435" cy="227843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41" y="2792955"/>
              <a:ext cx="355435" cy="227843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5144031" y="4754507"/>
            <a:ext cx="2572733" cy="243599"/>
            <a:chOff x="6031715" y="4766841"/>
            <a:chExt cx="2572733" cy="243599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1715" y="4782597"/>
              <a:ext cx="355435" cy="227843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8224" y="4766841"/>
              <a:ext cx="355435" cy="227843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3102" y="4766841"/>
              <a:ext cx="355435" cy="227843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8112" y="4766841"/>
              <a:ext cx="355435" cy="227843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9013" y="4777994"/>
              <a:ext cx="355435" cy="227843"/>
            </a:xfrm>
            <a:prstGeom prst="rect">
              <a:avLst/>
            </a:prstGeom>
          </p:spPr>
        </p:pic>
      </p:grpSp>
      <p:sp>
        <p:nvSpPr>
          <p:cNvPr id="50" name="文本框 49"/>
          <p:cNvSpPr txBox="1"/>
          <p:nvPr/>
        </p:nvSpPr>
        <p:spPr>
          <a:xfrm>
            <a:off x="3506206" y="3573572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    ID      EX    MEM  WB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524502" y="3058801"/>
            <a:ext cx="1208985" cy="569974"/>
            <a:chOff x="6973649" y="2657418"/>
            <a:chExt cx="1208985" cy="569974"/>
          </a:xfrm>
        </p:grpSpPr>
        <p:cxnSp>
          <p:nvCxnSpPr>
            <p:cNvPr id="11" name="直接箭头连接符 10"/>
            <p:cNvCxnSpPr/>
            <p:nvPr/>
          </p:nvCxnSpPr>
          <p:spPr bwMode="auto">
            <a:xfrm>
              <a:off x="6976317" y="2657418"/>
              <a:ext cx="69107" cy="5446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文本框 11"/>
            <p:cNvSpPr txBox="1"/>
            <p:nvPr/>
          </p:nvSpPr>
          <p:spPr>
            <a:xfrm>
              <a:off x="6973649" y="2888838"/>
              <a:ext cx="1208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Forwarding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3951691" y="3978258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IF       ID      EX    MEM  WB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554421" y="4354005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      ID      EX    MEM  WB</a:t>
            </a:r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5121937" y="4723314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      ID      EX    MEM  WB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5683474" y="5156806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      ID      EX    MEM  WB</a:t>
            </a:r>
            <a:endParaRPr lang="zh-CN" altLang="en-US" dirty="0"/>
          </a:p>
        </p:txBody>
      </p:sp>
      <p:grpSp>
        <p:nvGrpSpPr>
          <p:cNvPr id="67" name="组合 66"/>
          <p:cNvGrpSpPr/>
          <p:nvPr/>
        </p:nvGrpSpPr>
        <p:grpSpPr>
          <a:xfrm>
            <a:off x="6756836" y="4638842"/>
            <a:ext cx="1208985" cy="569974"/>
            <a:chOff x="6973649" y="2657418"/>
            <a:chExt cx="1208985" cy="569974"/>
          </a:xfrm>
        </p:grpSpPr>
        <p:cxnSp>
          <p:nvCxnSpPr>
            <p:cNvPr id="68" name="直接箭头连接符 67"/>
            <p:cNvCxnSpPr/>
            <p:nvPr/>
          </p:nvCxnSpPr>
          <p:spPr bwMode="auto">
            <a:xfrm>
              <a:off x="6976317" y="2657418"/>
              <a:ext cx="69107" cy="5446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9" name="文本框 68"/>
            <p:cNvSpPr txBox="1"/>
            <p:nvPr/>
          </p:nvSpPr>
          <p:spPr>
            <a:xfrm>
              <a:off x="6973649" y="2888838"/>
              <a:ext cx="1208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Forwarding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6255418" y="5661131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E12AF"/>
                </a:solidFill>
              </a:rPr>
              <a:t>IF       ID      EX    MEM  WB</a:t>
            </a:r>
            <a:endParaRPr lang="zh-CN" altLang="en-US" dirty="0">
              <a:solidFill>
                <a:srgbClr val="EE12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8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0" grpId="0" animBg="1"/>
      <p:bldP spid="92171" grpId="0" animBg="1"/>
      <p:bldP spid="92172" grpId="0" animBg="1"/>
      <p:bldP spid="92173" grpId="0" animBg="1"/>
      <p:bldP spid="92178" grpId="0" animBg="1"/>
      <p:bldP spid="92179" grpId="0" animBg="1"/>
      <p:bldP spid="6" grpId="0"/>
      <p:bldP spid="34" grpId="0"/>
      <p:bldP spid="36" grpId="0"/>
      <p:bldP spid="36" grpId="1"/>
      <p:bldP spid="50" grpId="0"/>
      <p:bldP spid="55" grpId="0"/>
      <p:bldP spid="56" grpId="0"/>
      <p:bldP spid="57" grpId="0"/>
      <p:bldP spid="57" grpId="1"/>
      <p:bldP spid="66" grpId="0"/>
      <p:bldP spid="7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64158" y="6381328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28F286-672C-4240-A7EF-843AD3C46BD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AU" altLang="zh-CN" sz="140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2327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latin typeface="+mn-ea"/>
                <a:ea typeface="+mn-ea"/>
              </a:rPr>
              <a:t>通过</a:t>
            </a:r>
            <a:r>
              <a:rPr lang="zh-CN" altLang="en-US" sz="3200" dirty="0">
                <a:solidFill>
                  <a:srgbClr val="EE12AF"/>
                </a:solidFill>
                <a:latin typeface="+mn-ea"/>
                <a:ea typeface="+mn-ea"/>
              </a:rPr>
              <a:t>指令调度</a:t>
            </a:r>
            <a:r>
              <a:rPr lang="zh-CN" altLang="en-US" sz="3200" dirty="0">
                <a:latin typeface="+mn-ea"/>
                <a:ea typeface="+mn-ea"/>
              </a:rPr>
              <a:t>来避免阻塞</a:t>
            </a:r>
            <a:r>
              <a:rPr lang="en-US" altLang="zh-CN" sz="3200" dirty="0">
                <a:latin typeface="+mn-ea"/>
                <a:ea typeface="+mn-ea"/>
              </a:rPr>
              <a:t>/</a:t>
            </a:r>
            <a:r>
              <a:rPr lang="zh-CN" altLang="en-US" sz="3200" dirty="0">
                <a:latin typeface="+mn-ea"/>
                <a:ea typeface="+mn-ea"/>
              </a:rPr>
              <a:t>停顿</a:t>
            </a:r>
            <a:endParaRPr lang="en-AU" altLang="zh-CN" sz="3200" dirty="0">
              <a:latin typeface="+mn-ea"/>
              <a:ea typeface="+mn-ea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853" y="1230935"/>
            <a:ext cx="8270875" cy="1025911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通过调整指令顺序，避免在取数指令之后立即使用该数据</a:t>
            </a:r>
            <a:endParaRPr lang="en-US" altLang="zh-CN" sz="2400" dirty="0">
              <a:latin typeface="+mn-ea"/>
            </a:endParaRPr>
          </a:p>
          <a:p>
            <a:pPr eaLnBrk="1" hangingPunct="1"/>
            <a:r>
              <a:rPr lang="en-US" altLang="zh-CN" sz="2400" dirty="0">
                <a:latin typeface="+mn-ea"/>
              </a:rPr>
              <a:t>C </a:t>
            </a:r>
            <a:r>
              <a:rPr lang="zh-CN" altLang="en-US" sz="2400" dirty="0">
                <a:latin typeface="+mn-ea"/>
              </a:rPr>
              <a:t>代码：</a:t>
            </a:r>
            <a:r>
              <a:rPr lang="en-US" altLang="zh-CN" sz="2400" dirty="0">
                <a:latin typeface="+mn-ea"/>
              </a:rPr>
              <a:t>A = B + E; C = B + F;</a:t>
            </a:r>
            <a:endParaRPr lang="en-AU" altLang="zh-CN" sz="2400" dirty="0">
              <a:latin typeface="+mn-ea"/>
            </a:endParaRPr>
          </a:p>
        </p:txBody>
      </p:sp>
      <p:sp>
        <p:nvSpPr>
          <p:cNvPr id="92165" name="Text Box 4"/>
          <p:cNvSpPr txBox="1">
            <a:spLocks noChangeArrowheads="1"/>
          </p:cNvSpPr>
          <p:nvPr/>
        </p:nvSpPr>
        <p:spPr bwMode="auto">
          <a:xfrm>
            <a:off x="1704180" y="2450207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6" name="AutoShape 5"/>
          <p:cNvSpPr>
            <a:spLocks/>
          </p:cNvSpPr>
          <p:nvPr/>
        </p:nvSpPr>
        <p:spPr bwMode="auto">
          <a:xfrm>
            <a:off x="861515" y="3302695"/>
            <a:ext cx="626368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7" name="AutoShape 6"/>
          <p:cNvSpPr>
            <a:spLocks/>
          </p:cNvSpPr>
          <p:nvPr/>
        </p:nvSpPr>
        <p:spPr bwMode="auto">
          <a:xfrm>
            <a:off x="861515" y="4382195"/>
            <a:ext cx="626368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8" name="Text Box 7"/>
          <p:cNvSpPr txBox="1">
            <a:spLocks noChangeArrowheads="1"/>
          </p:cNvSpPr>
          <p:nvPr/>
        </p:nvSpPr>
        <p:spPr bwMode="auto">
          <a:xfrm>
            <a:off x="5015705" y="2450207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9" name="Line 8"/>
          <p:cNvSpPr>
            <a:spLocks noChangeShapeType="1"/>
          </p:cNvSpPr>
          <p:nvPr/>
        </p:nvSpPr>
        <p:spPr bwMode="auto">
          <a:xfrm flipV="1">
            <a:off x="4129880" y="3445570"/>
            <a:ext cx="936625" cy="6477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0" name="Oval 9"/>
          <p:cNvSpPr>
            <a:spLocks noChangeArrowheads="1"/>
          </p:cNvSpPr>
          <p:nvPr/>
        </p:nvSpPr>
        <p:spPr bwMode="auto">
          <a:xfrm>
            <a:off x="2329655" y="279787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1" name="Oval 10"/>
          <p:cNvSpPr>
            <a:spLocks noChangeArrowheads="1"/>
          </p:cNvSpPr>
          <p:nvPr/>
        </p:nvSpPr>
        <p:spPr bwMode="auto">
          <a:xfrm>
            <a:off x="3842543" y="315823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2" name="Oval 11"/>
          <p:cNvSpPr>
            <a:spLocks noChangeArrowheads="1"/>
          </p:cNvSpPr>
          <p:nvPr/>
        </p:nvSpPr>
        <p:spPr bwMode="auto">
          <a:xfrm>
            <a:off x="2329655" y="387737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3" name="Oval 12"/>
          <p:cNvSpPr>
            <a:spLocks noChangeArrowheads="1"/>
          </p:cNvSpPr>
          <p:nvPr/>
        </p:nvSpPr>
        <p:spPr bwMode="auto">
          <a:xfrm>
            <a:off x="3842543" y="423773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4" name="Oval 13"/>
          <p:cNvSpPr>
            <a:spLocks noChangeArrowheads="1"/>
          </p:cNvSpPr>
          <p:nvPr/>
        </p:nvSpPr>
        <p:spPr bwMode="auto">
          <a:xfrm>
            <a:off x="5642768" y="279787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5" name="Oval 14"/>
          <p:cNvSpPr>
            <a:spLocks noChangeArrowheads="1"/>
          </p:cNvSpPr>
          <p:nvPr/>
        </p:nvSpPr>
        <p:spPr bwMode="auto">
          <a:xfrm>
            <a:off x="7154068" y="3517007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6" name="Oval 15"/>
          <p:cNvSpPr>
            <a:spLocks noChangeArrowheads="1"/>
          </p:cNvSpPr>
          <p:nvPr/>
        </p:nvSpPr>
        <p:spPr bwMode="auto">
          <a:xfrm>
            <a:off x="7154068" y="423773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7" name="Oval 16"/>
          <p:cNvSpPr>
            <a:spLocks noChangeArrowheads="1"/>
          </p:cNvSpPr>
          <p:nvPr/>
        </p:nvSpPr>
        <p:spPr bwMode="auto">
          <a:xfrm>
            <a:off x="5642768" y="315823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8" name="Line 17"/>
          <p:cNvSpPr>
            <a:spLocks noChangeShapeType="1"/>
          </p:cNvSpPr>
          <p:nvPr/>
        </p:nvSpPr>
        <p:spPr bwMode="auto">
          <a:xfrm>
            <a:off x="2967830" y="3043932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9" name="Line 18"/>
          <p:cNvSpPr>
            <a:spLocks noChangeShapeType="1"/>
          </p:cNvSpPr>
          <p:nvPr/>
        </p:nvSpPr>
        <p:spPr bwMode="auto">
          <a:xfrm>
            <a:off x="2958305" y="4142482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0" name="Line 19"/>
          <p:cNvSpPr>
            <a:spLocks noChangeShapeType="1"/>
          </p:cNvSpPr>
          <p:nvPr/>
        </p:nvSpPr>
        <p:spPr bwMode="auto">
          <a:xfrm>
            <a:off x="6284118" y="3053457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1" name="Line 20"/>
          <p:cNvSpPr>
            <a:spLocks noChangeShapeType="1"/>
          </p:cNvSpPr>
          <p:nvPr/>
        </p:nvSpPr>
        <p:spPr bwMode="auto">
          <a:xfrm>
            <a:off x="6212680" y="3512245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2" name="Text Box 21"/>
          <p:cNvSpPr txBox="1">
            <a:spLocks noChangeArrowheads="1"/>
          </p:cNvSpPr>
          <p:nvPr/>
        </p:nvSpPr>
        <p:spPr bwMode="auto">
          <a:xfrm>
            <a:off x="5858668" y="5101332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11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83" name="Text Box 22"/>
          <p:cNvSpPr txBox="1">
            <a:spLocks noChangeArrowheads="1"/>
          </p:cNvSpPr>
          <p:nvPr/>
        </p:nvSpPr>
        <p:spPr bwMode="auto">
          <a:xfrm>
            <a:off x="2545555" y="5101332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13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08240" y="3039816"/>
            <a:ext cx="475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3" name="任意多边形 2"/>
          <p:cNvSpPr/>
          <p:nvPr/>
        </p:nvSpPr>
        <p:spPr bwMode="auto">
          <a:xfrm>
            <a:off x="3118642" y="5496620"/>
            <a:ext cx="3189249" cy="224135"/>
          </a:xfrm>
          <a:custGeom>
            <a:avLst/>
            <a:gdLst>
              <a:gd name="connsiteX0" fmla="*/ 0 w 3189249"/>
              <a:gd name="connsiteY0" fmla="*/ 22303 h 323452"/>
              <a:gd name="connsiteX1" fmla="*/ 1449659 w 3189249"/>
              <a:gd name="connsiteY1" fmla="*/ 323386 h 323452"/>
              <a:gd name="connsiteX2" fmla="*/ 3189249 w 3189249"/>
              <a:gd name="connsiteY2" fmla="*/ 0 h 32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249" h="323452">
                <a:moveTo>
                  <a:pt x="0" y="22303"/>
                </a:moveTo>
                <a:cubicBezTo>
                  <a:pt x="459059" y="174703"/>
                  <a:pt x="918118" y="327103"/>
                  <a:pt x="1449659" y="323386"/>
                </a:cubicBezTo>
                <a:cubicBezTo>
                  <a:pt x="1981200" y="319669"/>
                  <a:pt x="2585224" y="159834"/>
                  <a:pt x="3189249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triangle" w="lg" len="lg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364830" y="2642250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>
            <a:off x="4364830" y="3013770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endCxn id="92168" idx="1"/>
          </p:cNvCxnSpPr>
          <p:nvPr/>
        </p:nvCxnSpPr>
        <p:spPr bwMode="auto">
          <a:xfrm>
            <a:off x="4364830" y="3373105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>
            <a:off x="4364830" y="3749855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4402136" y="4453632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4402136" y="4920516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0F7157ED-9C2F-4AFD-ADA9-06C82781681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AU" altLang="zh-CN" sz="1400" dirty="0"/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7097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控制冒险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17567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分支将决定控制流</a:t>
            </a: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下一条要取出的指令取决于分支指令的输出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流水线未必能取到应该执行的下一条指令</a:t>
            </a:r>
            <a:endParaRPr lang="en-US" altLang="zh-CN" sz="2400" dirty="0">
              <a:latin typeface="+mn-ea"/>
              <a:ea typeface="+mn-ea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EE12AF"/>
                </a:solidFill>
                <a:latin typeface="+mn-ea"/>
                <a:ea typeface="+mn-ea"/>
              </a:rPr>
              <a:t>下一条指令</a:t>
            </a:r>
            <a:r>
              <a:rPr lang="en-US" altLang="zh-CN" dirty="0">
                <a:solidFill>
                  <a:srgbClr val="EE12AF"/>
                </a:solidFill>
                <a:latin typeface="+mn-ea"/>
                <a:ea typeface="+mn-ea"/>
              </a:rPr>
              <a:t>IF</a:t>
            </a:r>
            <a:r>
              <a:rPr lang="zh-CN" altLang="en-US" dirty="0">
                <a:solidFill>
                  <a:srgbClr val="EE12AF"/>
                </a:solidFill>
                <a:latin typeface="+mn-ea"/>
                <a:ea typeface="+mn-ea"/>
              </a:rPr>
              <a:t>阶段时，分支指令仍在</a:t>
            </a:r>
            <a:r>
              <a:rPr lang="en-US" altLang="zh-CN" dirty="0">
                <a:solidFill>
                  <a:srgbClr val="EE12AF"/>
                </a:solidFill>
                <a:latin typeface="+mn-ea"/>
                <a:ea typeface="+mn-ea"/>
              </a:rPr>
              <a:t> ID</a:t>
            </a:r>
            <a:r>
              <a:rPr lang="zh-CN" altLang="en-US" dirty="0">
                <a:solidFill>
                  <a:srgbClr val="EE12AF"/>
                </a:solidFill>
                <a:latin typeface="+mn-ea"/>
                <a:ea typeface="+mn-ea"/>
              </a:rPr>
              <a:t>阶段</a:t>
            </a:r>
            <a:endParaRPr lang="en-US" altLang="zh-CN" dirty="0">
              <a:solidFill>
                <a:srgbClr val="EE12AF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+mn-ea"/>
              </a:rPr>
              <a:t>MIPS </a:t>
            </a:r>
            <a:r>
              <a:rPr lang="zh-CN" altLang="en-US" sz="2400" dirty="0">
                <a:latin typeface="+mn-ea"/>
              </a:rPr>
              <a:t>流水中</a:t>
            </a:r>
            <a:endParaRPr lang="en-US" altLang="zh-CN" sz="2400" dirty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需要尽早进行寄存器比较运算以及尽快生成目标地址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4213" y="4437112"/>
            <a:ext cx="827087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>
              <a:lnSpc>
                <a:spcPct val="90000"/>
              </a:lnSpc>
            </a:pPr>
            <a:r>
              <a:rPr lang="zh-CN" altLang="en-US" sz="2400" kern="0" dirty="0">
                <a:latin typeface="+mn-ea"/>
              </a:rPr>
              <a:t>在分支指令的</a:t>
            </a:r>
            <a:r>
              <a:rPr lang="en-US" altLang="zh-CN" sz="2400" kern="0" dirty="0">
                <a:latin typeface="+mn-ea"/>
              </a:rPr>
              <a:t>ID</a:t>
            </a:r>
            <a:r>
              <a:rPr lang="zh-CN" altLang="en-US" sz="2400" kern="0" dirty="0">
                <a:latin typeface="+mn-ea"/>
              </a:rPr>
              <a:t>阶段加入</a:t>
            </a:r>
            <a:r>
              <a:rPr lang="zh-CN" altLang="en-US" sz="2400" kern="0" dirty="0">
                <a:solidFill>
                  <a:srgbClr val="EE12AF"/>
                </a:solidFill>
                <a:latin typeface="+mn-ea"/>
              </a:rPr>
              <a:t>硬件</a:t>
            </a:r>
            <a:r>
              <a:rPr lang="zh-CN" altLang="en-US" sz="2400" kern="0" dirty="0">
                <a:latin typeface="+mn-ea"/>
              </a:rPr>
              <a:t>，以支持</a:t>
            </a:r>
            <a:endParaRPr lang="en-US" altLang="zh-CN" sz="2400" kern="0" dirty="0">
              <a:latin typeface="+mn-ea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kern="0" dirty="0">
                <a:latin typeface="+mn-ea"/>
              </a:rPr>
              <a:t>寄存器比较、分支地址计算</a:t>
            </a:r>
            <a:endParaRPr lang="en-AU" altLang="zh-CN" kern="0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7824" y="36151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4" y="210487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00034" y="115829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存储访问指令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0034" y="146050"/>
            <a:ext cx="8443941" cy="7620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CPU </a:t>
            </a:r>
            <a:r>
              <a:rPr lang="zh-CN" altLang="en-US" dirty="0">
                <a:ea typeface="宋体" panose="02010600030101010101" pitchFamily="2" charset="-122"/>
              </a:rPr>
              <a:t>抽象视图</a:t>
            </a:r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 bwMode="auto">
          <a:xfrm>
            <a:off x="844830" y="4504075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428596" y="2044387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6193443" y="4981755"/>
            <a:ext cx="47853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" name="任意多边形 9"/>
          <p:cNvSpPr/>
          <p:nvPr/>
        </p:nvSpPr>
        <p:spPr bwMode="auto">
          <a:xfrm>
            <a:off x="3239000" y="3776468"/>
            <a:ext cx="5116148" cy="1530963"/>
          </a:xfrm>
          <a:custGeom>
            <a:avLst/>
            <a:gdLst>
              <a:gd name="connsiteX0" fmla="*/ 4845874 w 5116148"/>
              <a:gd name="connsiteY0" fmla="*/ 1530963 h 1530963"/>
              <a:gd name="connsiteX1" fmla="*/ 5083868 w 5116148"/>
              <a:gd name="connsiteY1" fmla="*/ 1130131 h 1530963"/>
              <a:gd name="connsiteX2" fmla="*/ 5008712 w 5116148"/>
              <a:gd name="connsiteY2" fmla="*/ 315939 h 1530963"/>
              <a:gd name="connsiteX3" fmla="*/ 4131890 w 5116148"/>
              <a:gd name="connsiteY3" fmla="*/ 65418 h 1530963"/>
              <a:gd name="connsiteX4" fmla="*/ 374082 w 5116148"/>
              <a:gd name="connsiteY4" fmla="*/ 27840 h 1530963"/>
              <a:gd name="connsiteX5" fmla="*/ 336504 w 5116148"/>
              <a:gd name="connsiteY5" fmla="*/ 428673 h 153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6148" h="1530963">
                <a:moveTo>
                  <a:pt x="4845874" y="1530963"/>
                </a:moveTo>
                <a:cubicBezTo>
                  <a:pt x="4951301" y="1431799"/>
                  <a:pt x="5056728" y="1332635"/>
                  <a:pt x="5083868" y="1130131"/>
                </a:cubicBezTo>
                <a:cubicBezTo>
                  <a:pt x="5111008" y="927627"/>
                  <a:pt x="5167375" y="493391"/>
                  <a:pt x="5008712" y="315939"/>
                </a:cubicBezTo>
                <a:cubicBezTo>
                  <a:pt x="4850049" y="138487"/>
                  <a:pt x="4904328" y="113434"/>
                  <a:pt x="4131890" y="65418"/>
                </a:cubicBezTo>
                <a:cubicBezTo>
                  <a:pt x="3359452" y="17402"/>
                  <a:pt x="1006646" y="-32702"/>
                  <a:pt x="374082" y="27840"/>
                </a:cubicBezTo>
                <a:cubicBezTo>
                  <a:pt x="-258482" y="88382"/>
                  <a:pt x="39011" y="258527"/>
                  <a:pt x="336504" y="42867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9853" y="340047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取字</a:t>
            </a:r>
          </a:p>
        </p:txBody>
      </p:sp>
      <p:sp>
        <p:nvSpPr>
          <p:cNvPr id="17" name="任意多边形 16"/>
          <p:cNvSpPr/>
          <p:nvPr/>
        </p:nvSpPr>
        <p:spPr bwMode="auto">
          <a:xfrm>
            <a:off x="4427274" y="5695738"/>
            <a:ext cx="2079320" cy="250521"/>
          </a:xfrm>
          <a:custGeom>
            <a:avLst/>
            <a:gdLst>
              <a:gd name="connsiteX0" fmla="*/ 0 w 2079320"/>
              <a:gd name="connsiteY0" fmla="*/ 0 h 250521"/>
              <a:gd name="connsiteX1" fmla="*/ 764087 w 2079320"/>
              <a:gd name="connsiteY1" fmla="*/ 62630 h 250521"/>
              <a:gd name="connsiteX2" fmla="*/ 1164920 w 2079320"/>
              <a:gd name="connsiteY2" fmla="*/ 212943 h 250521"/>
              <a:gd name="connsiteX3" fmla="*/ 2079320 w 2079320"/>
              <a:gd name="connsiteY3" fmla="*/ 250521 h 25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320" h="250521">
                <a:moveTo>
                  <a:pt x="0" y="0"/>
                </a:moveTo>
                <a:cubicBezTo>
                  <a:pt x="284967" y="13569"/>
                  <a:pt x="569934" y="27139"/>
                  <a:pt x="764087" y="62630"/>
                </a:cubicBezTo>
                <a:cubicBezTo>
                  <a:pt x="958240" y="98121"/>
                  <a:pt x="945715" y="181628"/>
                  <a:pt x="1164920" y="212943"/>
                </a:cubicBezTo>
                <a:cubicBezTo>
                  <a:pt x="1384125" y="244258"/>
                  <a:pt x="1731722" y="247389"/>
                  <a:pt x="2079320" y="25052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42498" y="6019404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存字</a:t>
            </a:r>
          </a:p>
        </p:txBody>
      </p:sp>
      <p:sp>
        <p:nvSpPr>
          <p:cNvPr id="21" name="任意多边形 20"/>
          <p:cNvSpPr/>
          <p:nvPr/>
        </p:nvSpPr>
        <p:spPr bwMode="auto">
          <a:xfrm>
            <a:off x="3124567" y="5069437"/>
            <a:ext cx="3081402" cy="1237789"/>
          </a:xfrm>
          <a:custGeom>
            <a:avLst/>
            <a:gdLst>
              <a:gd name="connsiteX0" fmla="*/ 0 w 3081402"/>
              <a:gd name="connsiteY0" fmla="*/ 25052 h 1237789"/>
              <a:gd name="connsiteX1" fmla="*/ 200416 w 3081402"/>
              <a:gd name="connsiteY1" fmla="*/ 450937 h 1237789"/>
              <a:gd name="connsiteX2" fmla="*/ 288098 w 3081402"/>
              <a:gd name="connsiteY2" fmla="*/ 1014608 h 1237789"/>
              <a:gd name="connsiteX3" fmla="*/ 563671 w 3081402"/>
              <a:gd name="connsiteY3" fmla="*/ 1215025 h 1237789"/>
              <a:gd name="connsiteX4" fmla="*/ 1966586 w 3081402"/>
              <a:gd name="connsiteY4" fmla="*/ 1215025 h 1237789"/>
              <a:gd name="connsiteX5" fmla="*/ 2217107 w 3081402"/>
              <a:gd name="connsiteY5" fmla="*/ 1052186 h 1237789"/>
              <a:gd name="connsiteX6" fmla="*/ 2342367 w 3081402"/>
              <a:gd name="connsiteY6" fmla="*/ 563671 h 1237789"/>
              <a:gd name="connsiteX7" fmla="*/ 2580361 w 3081402"/>
              <a:gd name="connsiteY7" fmla="*/ 375781 h 1237789"/>
              <a:gd name="connsiteX8" fmla="*/ 3081402 w 3081402"/>
              <a:gd name="connsiteY8" fmla="*/ 0 h 12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402" h="1237789">
                <a:moveTo>
                  <a:pt x="0" y="25052"/>
                </a:moveTo>
                <a:cubicBezTo>
                  <a:pt x="76200" y="155531"/>
                  <a:pt x="152400" y="286011"/>
                  <a:pt x="200416" y="450937"/>
                </a:cubicBezTo>
                <a:cubicBezTo>
                  <a:pt x="248432" y="615863"/>
                  <a:pt x="227556" y="887260"/>
                  <a:pt x="288098" y="1014608"/>
                </a:cubicBezTo>
                <a:cubicBezTo>
                  <a:pt x="348641" y="1141956"/>
                  <a:pt x="283923" y="1181622"/>
                  <a:pt x="563671" y="1215025"/>
                </a:cubicBezTo>
                <a:cubicBezTo>
                  <a:pt x="843419" y="1248428"/>
                  <a:pt x="1691013" y="1242165"/>
                  <a:pt x="1966586" y="1215025"/>
                </a:cubicBezTo>
                <a:cubicBezTo>
                  <a:pt x="2242159" y="1187885"/>
                  <a:pt x="2154477" y="1160745"/>
                  <a:pt x="2217107" y="1052186"/>
                </a:cubicBezTo>
                <a:cubicBezTo>
                  <a:pt x="2279737" y="943627"/>
                  <a:pt x="2281825" y="676405"/>
                  <a:pt x="2342367" y="563671"/>
                </a:cubicBezTo>
                <a:cubicBezTo>
                  <a:pt x="2402909" y="450937"/>
                  <a:pt x="2457189" y="469726"/>
                  <a:pt x="2580361" y="375781"/>
                </a:cubicBezTo>
                <a:cubicBezTo>
                  <a:pt x="2703534" y="281836"/>
                  <a:pt x="2892468" y="140918"/>
                  <a:pt x="308140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0628" y="1085663"/>
            <a:ext cx="3786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A[300] = h + A[300]</a:t>
            </a:r>
          </a:p>
          <a:p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其中 </a:t>
            </a:r>
            <a:r>
              <a:rPr lang="en-US" altLang="zh-CN" sz="2000" dirty="0">
                <a:latin typeface="+mn-ea"/>
              </a:rPr>
              <a:t>A </a:t>
            </a:r>
            <a:r>
              <a:rPr lang="zh-CN" altLang="en-US" sz="2000" dirty="0">
                <a:latin typeface="+mn-ea"/>
              </a:rPr>
              <a:t>的基址在</a:t>
            </a:r>
            <a:r>
              <a:rPr lang="en-US" altLang="zh-CN" sz="2000" dirty="0">
                <a:latin typeface="+mn-ea"/>
              </a:rPr>
              <a:t>$t1, h</a:t>
            </a:r>
            <a:r>
              <a:rPr lang="zh-CN" altLang="en-US" sz="2000" dirty="0">
                <a:latin typeface="+mn-ea"/>
              </a:rPr>
              <a:t>在</a:t>
            </a:r>
            <a:r>
              <a:rPr lang="en-US" altLang="zh-CN" sz="2000" dirty="0">
                <a:latin typeface="+mn-ea"/>
              </a:rPr>
              <a:t>$s2</a:t>
            </a:r>
            <a:r>
              <a:rPr lang="zh-CN" altLang="en-US" sz="2000" dirty="0">
                <a:latin typeface="+mn-ea"/>
              </a:rPr>
              <a:t>中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lw</a:t>
            </a:r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 $t0, 1200($t1)</a:t>
            </a:r>
          </a:p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add $t0, $s2,$t0</a:t>
            </a:r>
          </a:p>
          <a:p>
            <a:r>
              <a:rPr lang="en-US" altLang="zh-CN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sw</a:t>
            </a:r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$t0,1200($t1)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15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0" grpId="0" animBg="1"/>
      <p:bldP spid="10" grpId="1" animBg="1"/>
      <p:bldP spid="12" grpId="0"/>
      <p:bldP spid="12" grpId="1"/>
      <p:bldP spid="17" grpId="0" animBg="1"/>
      <p:bldP spid="17" grpId="1" animBg="1"/>
      <p:bldP spid="20" grpId="0"/>
      <p:bldP spid="20" grpId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22E6802-0A04-402A-8127-4EB7F6ED526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AU" altLang="zh-CN" sz="1400" dirty="0"/>
          </a:p>
        </p:txBody>
      </p:sp>
      <p:pic>
        <p:nvPicPr>
          <p:cNvPr id="96259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95" y="1835844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77259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分支指令引起的阻塞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52736"/>
            <a:ext cx="8270875" cy="521514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等到分支指令结果出来再取下一条指令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14526" y="4765810"/>
            <a:ext cx="3942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分支指令在第二级就可以完成分支决策了（这在已经增加硬件的基础上实现）</a:t>
            </a:r>
            <a:endParaRPr lang="en-US" altLang="zh-CN" dirty="0"/>
          </a:p>
        </p:txBody>
      </p:sp>
      <p:sp>
        <p:nvSpPr>
          <p:cNvPr id="3" name="椭圆 2"/>
          <p:cNvSpPr/>
          <p:nvPr/>
        </p:nvSpPr>
        <p:spPr bwMode="auto">
          <a:xfrm>
            <a:off x="4212494" y="2986395"/>
            <a:ext cx="546761" cy="334535"/>
          </a:xfrm>
          <a:prstGeom prst="ellipse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箭头连接符 4"/>
          <p:cNvCxnSpPr>
            <a:stCxn id="3" idx="3"/>
            <a:endCxn id="2" idx="0"/>
          </p:cNvCxnSpPr>
          <p:nvPr/>
        </p:nvCxnSpPr>
        <p:spPr bwMode="auto">
          <a:xfrm flipH="1">
            <a:off x="4185618" y="3271938"/>
            <a:ext cx="106947" cy="14938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任意多边形 6"/>
          <p:cNvSpPr/>
          <p:nvPr/>
        </p:nvSpPr>
        <p:spPr bwMode="auto">
          <a:xfrm>
            <a:off x="4833312" y="4179574"/>
            <a:ext cx="323386" cy="568712"/>
          </a:xfrm>
          <a:custGeom>
            <a:avLst/>
            <a:gdLst>
              <a:gd name="connsiteX0" fmla="*/ 0 w 323386"/>
              <a:gd name="connsiteY0" fmla="*/ 568712 h 568712"/>
              <a:gd name="connsiteX1" fmla="*/ 122664 w 323386"/>
              <a:gd name="connsiteY1" fmla="*/ 412595 h 568712"/>
              <a:gd name="connsiteX2" fmla="*/ 278781 w 323386"/>
              <a:gd name="connsiteY2" fmla="*/ 278781 h 568712"/>
              <a:gd name="connsiteX3" fmla="*/ 323386 w 323386"/>
              <a:gd name="connsiteY3" fmla="*/ 0 h 56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86" h="568712">
                <a:moveTo>
                  <a:pt x="0" y="568712"/>
                </a:moveTo>
                <a:cubicBezTo>
                  <a:pt x="38100" y="514814"/>
                  <a:pt x="76201" y="460917"/>
                  <a:pt x="122664" y="412595"/>
                </a:cubicBezTo>
                <a:cubicBezTo>
                  <a:pt x="169127" y="364273"/>
                  <a:pt x="245327" y="347547"/>
                  <a:pt x="278781" y="278781"/>
                </a:cubicBezTo>
                <a:cubicBezTo>
                  <a:pt x="312235" y="210015"/>
                  <a:pt x="317810" y="105007"/>
                  <a:pt x="323386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9592" y="5477146"/>
            <a:ext cx="4580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分支指令在</a:t>
            </a:r>
            <a:r>
              <a:rPr lang="en-US" altLang="zh-CN" dirty="0"/>
              <a:t>SPECint2006</a:t>
            </a:r>
            <a:r>
              <a:rPr lang="zh-CN" altLang="en-US" dirty="0"/>
              <a:t>中占</a:t>
            </a:r>
            <a:r>
              <a:rPr lang="en-US" altLang="zh-CN" dirty="0"/>
              <a:t>17%</a:t>
            </a:r>
            <a:r>
              <a:rPr lang="zh-CN" altLang="en-US" dirty="0"/>
              <a:t>，比理想情况（每周期完成一条指令），</a:t>
            </a:r>
            <a:r>
              <a:rPr lang="zh-CN" altLang="en-US" b="1" dirty="0">
                <a:solidFill>
                  <a:srgbClr val="009900"/>
                </a:solidFill>
              </a:rPr>
              <a:t>性能下降多少？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40152" y="5442862"/>
            <a:ext cx="2018886" cy="83099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CPI =1</a:t>
            </a:r>
          </a:p>
          <a:p>
            <a:r>
              <a:rPr lang="zh-CN" altLang="en-US" dirty="0"/>
              <a:t>阻塞后的</a:t>
            </a:r>
            <a:r>
              <a:rPr lang="en-US" altLang="zh-CN" dirty="0"/>
              <a:t>CPI’ = 1.17</a:t>
            </a:r>
          </a:p>
          <a:p>
            <a:r>
              <a:rPr lang="zh-CN" altLang="en-US" dirty="0"/>
              <a:t>性能下降了</a:t>
            </a:r>
            <a:r>
              <a:rPr lang="en-US" altLang="zh-CN" dirty="0"/>
              <a:t>1.17</a:t>
            </a:r>
            <a:r>
              <a:rPr lang="zh-CN" altLang="en-US" dirty="0"/>
              <a:t>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0F29F64-ECBE-4B8E-9C68-60372C009B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AU" altLang="zh-CN" sz="1400"/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83514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分支预测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05940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长的流水往往不能在第二级完成分支决策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停顿引起的性能下降太过严重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>
                <a:latin typeface="+mn-ea"/>
              </a:rPr>
              <a:t>对分支决策进行预测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预测错误才需要阻塞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en-US" altLang="zh-CN" sz="2400" dirty="0">
                <a:latin typeface="+mn-ea"/>
              </a:rPr>
              <a:t>MIPS</a:t>
            </a:r>
            <a:r>
              <a:rPr lang="zh-CN" altLang="en-US" sz="2400" dirty="0">
                <a:latin typeface="+mn-ea"/>
              </a:rPr>
              <a:t>指令流水中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预测部跳转的分支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在分支指令之后紧接着取下一条指令，无需阻塞</a:t>
            </a:r>
            <a:endParaRPr lang="en-AU" altLang="zh-CN" sz="2400" u="sng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71800" y="5211059"/>
            <a:ext cx="61928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</a:rPr>
              <a:t>8</a:t>
            </a:r>
            <a:r>
              <a:rPr lang="zh-CN" altLang="en-US" sz="2000" dirty="0">
                <a:solidFill>
                  <a:srgbClr val="333333"/>
                </a:solidFill>
              </a:rPr>
              <a:t>大设计原则之六</a:t>
            </a:r>
            <a:r>
              <a:rPr lang="en-US" altLang="zh-CN" sz="2000" dirty="0">
                <a:solidFill>
                  <a:srgbClr val="333333"/>
                </a:solidFill>
              </a:rPr>
              <a:t>--</a:t>
            </a:r>
            <a:r>
              <a:rPr lang="zh-CN" altLang="en-US" sz="2000" dirty="0">
                <a:solidFill>
                  <a:srgbClr val="333333"/>
                </a:solidFill>
              </a:rPr>
              <a:t>通过预测提高性能</a:t>
            </a:r>
            <a:endParaRPr lang="en-US" altLang="zh-CN" sz="2000" dirty="0">
              <a:solidFill>
                <a:srgbClr val="333333"/>
              </a:solidFill>
            </a:endParaRPr>
          </a:p>
          <a:p>
            <a:r>
              <a:rPr lang="en-US" altLang="zh-CN" sz="2000" dirty="0">
                <a:solidFill>
                  <a:srgbClr val="333333"/>
                </a:solidFill>
              </a:rPr>
              <a:t>Ask for </a:t>
            </a:r>
            <a:r>
              <a:rPr lang="en-US" altLang="zh-CN" sz="2000" dirty="0">
                <a:solidFill>
                  <a:srgbClr val="F73131"/>
                </a:solidFill>
              </a:rPr>
              <a:t>forgiveness</a:t>
            </a:r>
            <a:r>
              <a:rPr lang="en-US" altLang="zh-CN" sz="2000" dirty="0">
                <a:solidFill>
                  <a:srgbClr val="333333"/>
                </a:solidFill>
              </a:rPr>
              <a:t> </a:t>
            </a:r>
            <a:r>
              <a:rPr lang="en-US" altLang="zh-CN" sz="2000" dirty="0">
                <a:solidFill>
                  <a:srgbClr val="F73131"/>
                </a:solidFill>
              </a:rPr>
              <a:t>is</a:t>
            </a:r>
            <a:r>
              <a:rPr lang="en-US" altLang="zh-CN" sz="2000" dirty="0">
                <a:solidFill>
                  <a:srgbClr val="333333"/>
                </a:solidFill>
              </a:rPr>
              <a:t> </a:t>
            </a:r>
            <a:r>
              <a:rPr lang="en-US" altLang="zh-CN" sz="2000" dirty="0">
                <a:solidFill>
                  <a:srgbClr val="F73131"/>
                </a:solidFill>
              </a:rPr>
              <a:t>better</a:t>
            </a:r>
            <a:r>
              <a:rPr lang="en-US" altLang="zh-CN" sz="2000" dirty="0">
                <a:solidFill>
                  <a:srgbClr val="333333"/>
                </a:solidFill>
              </a:rPr>
              <a:t> </a:t>
            </a:r>
            <a:r>
              <a:rPr lang="en-US" altLang="zh-CN" sz="2000" dirty="0">
                <a:solidFill>
                  <a:srgbClr val="F73131"/>
                </a:solidFill>
              </a:rPr>
              <a:t>than</a:t>
            </a:r>
            <a:r>
              <a:rPr lang="en-US" altLang="zh-CN" sz="2000" dirty="0">
                <a:solidFill>
                  <a:srgbClr val="333333"/>
                </a:solidFill>
              </a:rPr>
              <a:t> ask for </a:t>
            </a:r>
            <a:r>
              <a:rPr lang="en-US" altLang="zh-CN" sz="2000" dirty="0">
                <a:solidFill>
                  <a:srgbClr val="F73131"/>
                </a:solidFill>
              </a:rPr>
              <a:t>permission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915B777-8E96-4132-BD4D-25EC08AE5D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72</a:t>
            </a:fld>
            <a:endParaRPr lang="en-AU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2BACAE2-3C80-4023-8695-C6EDAF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812843"/>
            <a:ext cx="6364199" cy="37482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8F342FC-82E6-4608-AB55-622467745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2" y="88417"/>
            <a:ext cx="2299748" cy="320414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6FAF58D5-E2D7-4BD6-BF92-8E9D5C00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17475"/>
            <a:ext cx="5155679" cy="2426201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303DC86F-C367-4E7B-8DF8-E4BC1296FBDB}"/>
              </a:ext>
            </a:extLst>
          </p:cNvPr>
          <p:cNvGrpSpPr/>
          <p:nvPr/>
        </p:nvGrpSpPr>
        <p:grpSpPr>
          <a:xfrm>
            <a:off x="7422958" y="5943306"/>
            <a:ext cx="1598387" cy="338554"/>
            <a:chOff x="7422958" y="5943306"/>
            <a:chExt cx="1598387" cy="338554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xmlns="" id="{9F09BB8D-36F7-4D78-A6AF-1E507EF1FB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22958" y="5974841"/>
              <a:ext cx="389402" cy="2477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4C3F9668-1FEE-4EF2-A037-31EB6C07F371}"/>
                </a:ext>
              </a:extLst>
            </p:cNvPr>
            <p:cNvSpPr txBox="1"/>
            <p:nvPr/>
          </p:nvSpPr>
          <p:spPr>
            <a:xfrm>
              <a:off x="7812360" y="5943306"/>
              <a:ext cx="1208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Forwarding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19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4FB641-FBF6-416F-95C4-2892F9F1290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AU" altLang="zh-CN" sz="1400"/>
          </a:p>
        </p:txBody>
      </p:sp>
      <p:pic>
        <p:nvPicPr>
          <p:cNvPr id="100355" name="Picture 7" descr="f04-3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268413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95953"/>
            <a:ext cx="8259762" cy="584775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+mn-ea"/>
                <a:ea typeface="+mn-ea"/>
              </a:rPr>
              <a:t>MIPS </a:t>
            </a:r>
            <a:r>
              <a:rPr lang="zh-CN" altLang="en-US" sz="3200" dirty="0">
                <a:solidFill>
                  <a:srgbClr val="C00000"/>
                </a:solidFill>
                <a:latin typeface="+mn-ea"/>
                <a:ea typeface="+mn-ea"/>
              </a:rPr>
              <a:t>恒</a:t>
            </a:r>
            <a:r>
              <a:rPr lang="zh-CN" altLang="en-US" sz="3200" dirty="0">
                <a:latin typeface="+mn-ea"/>
                <a:ea typeface="+mn-ea"/>
              </a:rPr>
              <a:t>预测不跳转</a:t>
            </a:r>
            <a:endParaRPr lang="en-AU" altLang="zh-CN" sz="3200" dirty="0">
              <a:latin typeface="+mn-ea"/>
              <a:ea typeface="+mn-ea"/>
            </a:endParaRPr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755650" y="2133600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预测正确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755650" y="4797425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预测错误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427984" y="5373216"/>
            <a:ext cx="3672408" cy="576064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1929" y="4941168"/>
            <a:ext cx="120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含已执行指令的撤销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0E684314-1C29-4EFC-B17A-4AE98E98E2C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AU" altLang="zh-CN" sz="1400" dirty="0"/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2047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更有效的分支预测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52736"/>
            <a:ext cx="8270875" cy="2376264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+mn-ea"/>
              </a:rPr>
              <a:t>静态分支预测</a:t>
            </a:r>
            <a:endParaRPr lang="en-US" altLang="zh-CN" sz="2000" b="1" dirty="0">
              <a:latin typeface="+mn-ea"/>
            </a:endParaRPr>
          </a:p>
          <a:p>
            <a:pPr lvl="1" eaLnBrk="1" hangingPunct="1"/>
            <a:r>
              <a:rPr lang="zh-CN" altLang="en-US" sz="2000" b="1" dirty="0">
                <a:latin typeface="+mn-ea"/>
                <a:ea typeface="+mn-ea"/>
              </a:rPr>
              <a:t>基于典型的行为</a:t>
            </a:r>
            <a:endParaRPr lang="en-US" altLang="zh-CN" sz="2000" b="1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000" b="1" dirty="0">
                <a:latin typeface="+mn-ea"/>
                <a:ea typeface="+mn-ea"/>
              </a:rPr>
              <a:t>例如</a:t>
            </a:r>
            <a:r>
              <a:rPr lang="en-US" altLang="zh-CN" sz="2000" b="1" dirty="0">
                <a:latin typeface="+mn-ea"/>
                <a:ea typeface="+mn-ea"/>
              </a:rPr>
              <a:t>: </a:t>
            </a:r>
            <a:r>
              <a:rPr lang="zh-CN" altLang="en-US" sz="2000" b="1" dirty="0">
                <a:latin typeface="+mn-ea"/>
                <a:ea typeface="+mn-ea"/>
              </a:rPr>
              <a:t>循环</a:t>
            </a: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en-US" altLang="zh-CN" sz="2000" b="1" dirty="0">
                <a:latin typeface="+mn-ea"/>
                <a:ea typeface="+mn-ea"/>
              </a:rPr>
              <a:t> if</a:t>
            </a:r>
            <a:r>
              <a:rPr lang="zh-CN" altLang="en-US" sz="2000" b="1" dirty="0">
                <a:latin typeface="+mn-ea"/>
                <a:ea typeface="+mn-ea"/>
              </a:rPr>
              <a:t>语句的分支</a:t>
            </a:r>
            <a:endParaRPr lang="en-US" altLang="zh-CN" sz="2000" b="1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b="1" dirty="0">
                <a:latin typeface="+mn-ea"/>
                <a:ea typeface="+mn-ea"/>
              </a:rPr>
              <a:t>对向后（</a:t>
            </a:r>
            <a:r>
              <a:rPr lang="en-US" altLang="zh-CN" sz="2000" b="1" dirty="0">
                <a:latin typeface="+mn-ea"/>
                <a:ea typeface="+mn-ea"/>
              </a:rPr>
              <a:t>backward</a:t>
            </a:r>
            <a:r>
              <a:rPr lang="zh-CN" altLang="en-US" sz="2000" b="1" dirty="0">
                <a:latin typeface="+mn-ea"/>
                <a:ea typeface="+mn-ea"/>
              </a:rPr>
              <a:t>）的分支，预测其会发生</a:t>
            </a:r>
            <a:endParaRPr lang="en-US" altLang="zh-CN" sz="2000" b="1" dirty="0">
              <a:latin typeface="+mn-ea"/>
              <a:ea typeface="+mn-ea"/>
            </a:endParaRPr>
          </a:p>
          <a:p>
            <a:pPr lvl="3" eaLnBrk="1" hangingPunct="1"/>
            <a:r>
              <a:rPr lang="zh-CN" altLang="en-US" b="1" dirty="0">
                <a:latin typeface="+mn-ea"/>
                <a:ea typeface="+mn-ea"/>
              </a:rPr>
              <a:t>跳转到前面的指令码的分支</a:t>
            </a:r>
            <a:endParaRPr lang="en-US" altLang="zh-CN" b="1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b="1" dirty="0">
                <a:latin typeface="+mn-ea"/>
                <a:ea typeface="+mn-ea"/>
              </a:rPr>
              <a:t>对于前向（</a:t>
            </a:r>
            <a:r>
              <a:rPr lang="en-US" altLang="zh-CN" sz="2000" b="1" dirty="0">
                <a:latin typeface="+mn-ea"/>
                <a:ea typeface="+mn-ea"/>
              </a:rPr>
              <a:t>forward</a:t>
            </a:r>
            <a:r>
              <a:rPr lang="zh-CN" altLang="en-US" sz="2000" b="1" dirty="0">
                <a:latin typeface="+mn-ea"/>
                <a:ea typeface="+mn-ea"/>
              </a:rPr>
              <a:t>）分支，预测其不会发生</a:t>
            </a:r>
            <a:endParaRPr lang="en-US" altLang="zh-CN" sz="2000" b="1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429000"/>
            <a:ext cx="4523404" cy="38851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3922855"/>
            <a:ext cx="4523405" cy="2026425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0E684314-1C29-4EFC-B17A-4AE98E98E2C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AU" altLang="zh-CN" sz="1400" dirty="0"/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20473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更有效的分支预测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52736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000" dirty="0">
                <a:latin typeface="+mn-ea"/>
              </a:rPr>
              <a:t>静态分支预测</a:t>
            </a:r>
            <a:endParaRPr lang="en-US" altLang="zh-CN" sz="2000" dirty="0">
              <a:latin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基于典型的行为</a:t>
            </a:r>
            <a:endParaRPr lang="en-US" altLang="zh-CN" sz="20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例如</a:t>
            </a:r>
            <a:r>
              <a:rPr lang="en-US" altLang="zh-CN" sz="2000" dirty="0">
                <a:latin typeface="+mn-ea"/>
                <a:ea typeface="+mn-ea"/>
              </a:rPr>
              <a:t>: </a:t>
            </a:r>
            <a:r>
              <a:rPr lang="zh-CN" altLang="en-US" sz="2000" dirty="0">
                <a:latin typeface="+mn-ea"/>
                <a:ea typeface="+mn-ea"/>
              </a:rPr>
              <a:t>循环</a:t>
            </a: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en-US" altLang="zh-CN" sz="2000" dirty="0">
                <a:latin typeface="+mn-ea"/>
                <a:ea typeface="+mn-ea"/>
              </a:rPr>
              <a:t> if</a:t>
            </a:r>
            <a:r>
              <a:rPr lang="zh-CN" altLang="en-US" sz="2000" dirty="0">
                <a:latin typeface="+mn-ea"/>
                <a:ea typeface="+mn-ea"/>
              </a:rPr>
              <a:t>语句的分支</a:t>
            </a: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dirty="0">
                <a:latin typeface="+mn-ea"/>
                <a:ea typeface="+mn-ea"/>
              </a:rPr>
              <a:t>对向后（</a:t>
            </a:r>
            <a:r>
              <a:rPr lang="en-US" altLang="zh-CN" sz="2000" dirty="0">
                <a:latin typeface="+mn-ea"/>
                <a:ea typeface="+mn-ea"/>
              </a:rPr>
              <a:t>backward</a:t>
            </a:r>
            <a:r>
              <a:rPr lang="zh-CN" altLang="en-US" sz="2000" dirty="0">
                <a:latin typeface="+mn-ea"/>
                <a:ea typeface="+mn-ea"/>
              </a:rPr>
              <a:t>）的分支，预测其会发生</a:t>
            </a: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dirty="0">
                <a:latin typeface="+mn-ea"/>
                <a:ea typeface="+mn-ea"/>
              </a:rPr>
              <a:t>对于前向（</a:t>
            </a:r>
            <a:r>
              <a:rPr lang="en-US" altLang="zh-CN" sz="2000" dirty="0">
                <a:latin typeface="+mn-ea"/>
                <a:ea typeface="+mn-ea"/>
              </a:rPr>
              <a:t>forward</a:t>
            </a:r>
            <a:r>
              <a:rPr lang="zh-CN" altLang="en-US" sz="2000" dirty="0">
                <a:latin typeface="+mn-ea"/>
                <a:ea typeface="+mn-ea"/>
              </a:rPr>
              <a:t>）分支，预测其不会发生</a:t>
            </a:r>
            <a:endParaRPr lang="en-US" altLang="zh-CN" sz="2000" dirty="0">
              <a:latin typeface="+mn-ea"/>
              <a:ea typeface="+mn-ea"/>
            </a:endParaRPr>
          </a:p>
          <a:p>
            <a:pPr marL="914400" lvl="2" indent="0" eaLnBrk="1" hangingPunct="1">
              <a:buNone/>
            </a:pPr>
            <a:endParaRPr lang="en-US" altLang="zh-CN" sz="20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</a:rPr>
              <a:t>动态分支预测</a:t>
            </a:r>
            <a:endParaRPr lang="en-US" altLang="zh-CN" sz="2000" dirty="0">
              <a:latin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有硬件记录真实的分支行为</a:t>
            </a: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dirty="0">
                <a:latin typeface="+mn-ea"/>
                <a:ea typeface="+mn-ea"/>
              </a:rPr>
              <a:t>比如</a:t>
            </a:r>
            <a:r>
              <a:rPr lang="en-US" altLang="zh-CN" sz="2000" dirty="0">
                <a:latin typeface="+mn-ea"/>
                <a:ea typeface="+mn-ea"/>
              </a:rPr>
              <a:t>, </a:t>
            </a:r>
            <a:r>
              <a:rPr lang="zh-CN" altLang="en-US" sz="2000" dirty="0">
                <a:latin typeface="+mn-ea"/>
                <a:ea typeface="+mn-ea"/>
              </a:rPr>
              <a:t>对每个分支记录其历史</a:t>
            </a:r>
            <a:endParaRPr lang="en-US" altLang="zh-CN" sz="20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  <a:ea typeface="+mn-ea"/>
              </a:rPr>
              <a:t>假设分支行为将会与历史行为相同（概率上）</a:t>
            </a:r>
            <a:endParaRPr lang="en-US" altLang="zh-CN" sz="2000" dirty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dirty="0">
                <a:latin typeface="+mn-ea"/>
                <a:ea typeface="+mn-ea"/>
              </a:rPr>
              <a:t>预测错误时，需要阻塞流水线，重新取正确分支的指令，并更新分支“历史”数据</a:t>
            </a:r>
            <a:endParaRPr lang="en-AU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0105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F8FF1D6-A72D-4CEE-BDF8-533384C4AF9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AU" altLang="zh-CN" sz="1400"/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2327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流水线小结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流水技术通过增加指令的吞吐量而提高性能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并行执行多条指令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每条指令所需的执行时间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不变</a:t>
            </a:r>
            <a:r>
              <a:rPr lang="zh-CN" altLang="en-US" dirty="0">
                <a:ea typeface="宋体" panose="02010600030101010101" pitchFamily="2" charset="-122"/>
              </a:rPr>
              <a:t>或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有所增加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存在冒险现象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结构冒险、数据冒险、控制冒险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指令集的设计影响流水实现的复杂度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练习题：</a:t>
            </a:r>
            <a:r>
              <a:rPr lang="en-US" altLang="zh-CN" dirty="0">
                <a:ea typeface="宋体" panose="02010600030101010101" pitchFamily="2" charset="-122"/>
              </a:rPr>
              <a:t>P192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323275"/>
            <a:ext cx="8259762" cy="584775"/>
          </a:xfrm>
        </p:spPr>
        <p:txBody>
          <a:bodyPr/>
          <a:lstStyle/>
          <a:p>
            <a:r>
              <a:rPr lang="en-US" altLang="zh-CN" sz="3200" dirty="0">
                <a:latin typeface="+mn-ea"/>
                <a:ea typeface="+mn-ea"/>
              </a:rPr>
              <a:t>P192 01 </a:t>
            </a:r>
            <a:r>
              <a:rPr lang="zh-CN" altLang="en-US" sz="3200" dirty="0">
                <a:latin typeface="+mn-ea"/>
                <a:ea typeface="+mn-ea"/>
              </a:rPr>
              <a:t>小测验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589" y="1052736"/>
            <a:ext cx="8270875" cy="792088"/>
          </a:xfrm>
        </p:spPr>
        <p:txBody>
          <a:bodyPr/>
          <a:lstStyle/>
          <a:p>
            <a:r>
              <a:rPr lang="zh-CN" altLang="en-US" sz="2000" b="1" dirty="0"/>
              <a:t>对下面每个指令序列，说明哪个必须阻塞，哪个只使用旁路就可以避免阻塞，而哪个既不需要阻塞也不需要旁路就可以执行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77</a:t>
            </a:fld>
            <a:endParaRPr lang="en-AU" altLang="zh-CN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99592" y="2005837"/>
            <a:ext cx="2169183" cy="769441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latin typeface="+mn-ea"/>
              </a:rPr>
              <a:t>lw</a:t>
            </a:r>
            <a:r>
              <a:rPr lang="en-US" altLang="zh-CN" sz="2000" dirty="0">
                <a:latin typeface="+mn-ea"/>
              </a:rPr>
              <a:t>	$t0,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 dirty="0">
                <a:latin typeface="+mn-ea"/>
              </a:rPr>
              <a:t>add	$t1, $t0,$t0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058957" y="1988840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 ID  EX  MEM  WB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347864" y="2372187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   ID      EX   MEM  WB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375610" y="2416390"/>
            <a:ext cx="2396274" cy="243599"/>
            <a:chOff x="5560102" y="2781802"/>
            <a:chExt cx="2396274" cy="24359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0102" y="2797558"/>
              <a:ext cx="355435" cy="22784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2781802"/>
              <a:ext cx="355435" cy="22784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5030" y="2781802"/>
              <a:ext cx="355435" cy="2278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032" y="2781802"/>
              <a:ext cx="355435" cy="22784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41" y="2792955"/>
              <a:ext cx="355435" cy="227843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3831098" y="2780928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    ID    EX    MEM  WB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4716016" y="2276872"/>
            <a:ext cx="1208985" cy="569974"/>
            <a:chOff x="6973649" y="2657418"/>
            <a:chExt cx="1208985" cy="569974"/>
          </a:xfrm>
        </p:grpSpPr>
        <p:cxnSp>
          <p:nvCxnSpPr>
            <p:cNvPr id="23" name="直接箭头连接符 22"/>
            <p:cNvCxnSpPr/>
            <p:nvPr/>
          </p:nvCxnSpPr>
          <p:spPr bwMode="auto">
            <a:xfrm>
              <a:off x="6976317" y="2657418"/>
              <a:ext cx="69107" cy="5446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文本框 23"/>
            <p:cNvSpPr txBox="1"/>
            <p:nvPr/>
          </p:nvSpPr>
          <p:spPr>
            <a:xfrm>
              <a:off x="6973649" y="2888838"/>
              <a:ext cx="1208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Forwarding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899591" y="3204845"/>
            <a:ext cx="2169184" cy="113877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 dirty="0">
                <a:latin typeface="+mn-ea"/>
              </a:rPr>
              <a:t>add	$t1, $t0, $t0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latin typeface="+mn-ea"/>
              </a:rPr>
              <a:t>addi</a:t>
            </a:r>
            <a:r>
              <a:rPr lang="en-US" altLang="zh-CN" sz="2000" dirty="0">
                <a:latin typeface="+mn-ea"/>
              </a:rPr>
              <a:t>	$t2, $t0, 5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latin typeface="+mn-ea"/>
              </a:rPr>
              <a:t>addi</a:t>
            </a:r>
            <a:r>
              <a:rPr lang="en-US" altLang="zh-CN" sz="2000" dirty="0">
                <a:latin typeface="+mn-ea"/>
              </a:rPr>
              <a:t> $t4, $t1, 5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9023" y="3140968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</a:rPr>
              <a:t>IF  ID  EX  MEM  WB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17930" y="3524315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</a:rPr>
              <a:t>IF    ID     EX   MEM  WB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51958" y="3933056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</a:rPr>
              <a:t>IF     ID    EX    MEM  WB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864325" y="4656521"/>
            <a:ext cx="2194632" cy="1877437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latin typeface="+mn-ea"/>
              </a:rPr>
              <a:t>addi</a:t>
            </a:r>
            <a:r>
              <a:rPr lang="en-US" altLang="zh-CN" sz="2000" dirty="0">
                <a:latin typeface="+mn-ea"/>
              </a:rPr>
              <a:t>	$t1, $t0, 1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latin typeface="+mn-ea"/>
              </a:rPr>
              <a:t>addi</a:t>
            </a:r>
            <a:r>
              <a:rPr lang="en-US" altLang="zh-CN" sz="2000" dirty="0">
                <a:latin typeface="+mn-ea"/>
              </a:rPr>
              <a:t>	$t2, $t0, 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latin typeface="+mn-ea"/>
              </a:rPr>
              <a:t>addi</a:t>
            </a:r>
            <a:r>
              <a:rPr lang="en-US" altLang="zh-CN" sz="2000" dirty="0">
                <a:latin typeface="+mn-ea"/>
              </a:rPr>
              <a:t>  $t3, $t0, 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latin typeface="+mn-ea"/>
              </a:rPr>
              <a:t>addi</a:t>
            </a:r>
            <a:r>
              <a:rPr lang="en-US" altLang="zh-CN" sz="2000" dirty="0">
                <a:latin typeface="+mn-ea"/>
              </a:rPr>
              <a:t>  $t3, $t0, 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 dirty="0" err="1">
                <a:latin typeface="+mn-ea"/>
              </a:rPr>
              <a:t>addi</a:t>
            </a:r>
            <a:r>
              <a:rPr lang="en-US" altLang="zh-CN" sz="2000" dirty="0">
                <a:latin typeface="+mn-ea"/>
              </a:rPr>
              <a:t>  $t5, $t0, 5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187166" y="3479522"/>
            <a:ext cx="2161350" cy="587287"/>
            <a:chOff x="4187166" y="3479522"/>
            <a:chExt cx="2161350" cy="587287"/>
          </a:xfrm>
        </p:grpSpPr>
        <p:cxnSp>
          <p:nvCxnSpPr>
            <p:cNvPr id="40" name="直接箭头连接符 39"/>
            <p:cNvCxnSpPr>
              <a:stCxn id="26" idx="2"/>
            </p:cNvCxnSpPr>
            <p:nvPr/>
          </p:nvCxnSpPr>
          <p:spPr bwMode="auto">
            <a:xfrm>
              <a:off x="4187166" y="3479522"/>
              <a:ext cx="619704" cy="5227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1" name="文本框 40"/>
            <p:cNvSpPr txBox="1"/>
            <p:nvPr/>
          </p:nvSpPr>
          <p:spPr>
            <a:xfrm>
              <a:off x="4646164" y="3687282"/>
              <a:ext cx="1702352" cy="379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Forwarding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3212730" y="4642604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IF  ID  EX  MEM  WB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501637" y="5025951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IF    ID     EX   MEM  WB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935665" y="5434692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IF     ID    EX    MEM  WB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428022" y="5756369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IF     ID    EX    MEM  WB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003818" y="6123274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IF     ID    EX    MEM  WB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00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4" grpId="1"/>
      <p:bldP spid="21" grpId="0"/>
      <p:bldP spid="26" grpId="0"/>
      <p:bldP spid="27" grpId="0"/>
      <p:bldP spid="34" grpId="0"/>
      <p:bldP spid="43" grpId="0"/>
      <p:bldP spid="44" grpId="0"/>
      <p:bldP spid="45" grpId="0"/>
      <p:bldP spid="48" grpId="0"/>
      <p:bldP spid="4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71105467-F761-4E0B-871C-0D247C6B7D7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AU" altLang="zh-CN" sz="1400" dirty="0"/>
          </a:p>
        </p:txBody>
      </p:sp>
      <p:pic>
        <p:nvPicPr>
          <p:cNvPr id="106499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4.6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MIPS </a:t>
            </a:r>
            <a:r>
              <a:rPr lang="zh-CN" altLang="en-US" dirty="0">
                <a:ea typeface="宋体" panose="02010600030101010101" pitchFamily="2" charset="-122"/>
              </a:rPr>
              <a:t>流水化的数据通路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06501" name="Text Box 3"/>
          <p:cNvSpPr txBox="1">
            <a:spLocks noChangeArrowheads="1"/>
          </p:cNvSpPr>
          <p:nvPr/>
        </p:nvSpPr>
        <p:spPr bwMode="auto">
          <a:xfrm rot="5400000">
            <a:off x="7027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§4.6 Pipelined Datapath and Control</a:t>
            </a:r>
          </a:p>
        </p:txBody>
      </p:sp>
      <p:sp>
        <p:nvSpPr>
          <p:cNvPr id="106502" name="AutoShape 5"/>
          <p:cNvSpPr>
            <a:spLocks/>
          </p:cNvSpPr>
          <p:nvPr/>
        </p:nvSpPr>
        <p:spPr bwMode="auto">
          <a:xfrm>
            <a:off x="2124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3" name="AutoShape 6"/>
          <p:cNvSpPr>
            <a:spLocks/>
          </p:cNvSpPr>
          <p:nvPr/>
        </p:nvSpPr>
        <p:spPr bwMode="auto">
          <a:xfrm>
            <a:off x="395288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7451726" y="2717211"/>
            <a:ext cx="1512887" cy="92333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从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</a:rPr>
              <a:t>右</a:t>
            </a:r>
            <a:r>
              <a:rPr lang="zh-CN" altLang="en-US" sz="1800" dirty="0">
                <a:ea typeface="宋体" panose="02010600030101010101" pitchFamily="2" charset="-122"/>
              </a:rPr>
              <a:t>到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</a:rPr>
              <a:t>左</a:t>
            </a:r>
            <a:r>
              <a:rPr lang="zh-CN" altLang="en-US" sz="1800" dirty="0">
                <a:ea typeface="宋体" panose="02010600030101010101" pitchFamily="2" charset="-122"/>
              </a:rPr>
              <a:t>的数据流会导致冒险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1961" y="141277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级 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取指令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02121" y="141277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级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指令解码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读寄存器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14289" y="1412776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级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运算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地址计算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82441" y="1412776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级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数据存储器访问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22601" y="141277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级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写寄存器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16851" y="55454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数据冒险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419872" y="209673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控制冒险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514DF70-A1D9-4C10-A979-E05AB06FFA7D}"/>
              </a:ext>
            </a:extLst>
          </p:cNvPr>
          <p:cNvSpPr/>
          <p:nvPr/>
        </p:nvSpPr>
        <p:spPr>
          <a:xfrm>
            <a:off x="293809" y="5930557"/>
            <a:ext cx="5688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>
                <a:latin typeface="+mn-ea"/>
              </a:rPr>
              <a:t>“单时钟周期”流水线图</a:t>
            </a:r>
            <a:endParaRPr lang="en-US" altLang="zh-CN" sz="2000" dirty="0">
              <a:latin typeface="+mn-ea"/>
            </a:endParaRPr>
          </a:p>
          <a:p>
            <a:pPr lvl="1" eaLnBrk="1" hangingPunct="1"/>
            <a:r>
              <a:rPr lang="zh-CN" altLang="en-US" sz="2000" dirty="0">
                <a:latin typeface="+mn-ea"/>
              </a:rPr>
              <a:t>展示某一个周期的流水线各级使用情况</a:t>
            </a:r>
            <a:endParaRPr lang="en-US" altLang="zh-CN" sz="2000" dirty="0">
              <a:latin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4970" y="380340"/>
            <a:ext cx="8259762" cy="584775"/>
          </a:xfrm>
        </p:spPr>
        <p:txBody>
          <a:bodyPr/>
          <a:lstStyle/>
          <a:p>
            <a:r>
              <a:rPr lang="zh-CN" altLang="en-US" sz="3200" dirty="0">
                <a:ea typeface="宋体" panose="02010600030101010101" pitchFamily="2" charset="-122"/>
              </a:rPr>
              <a:t>“多时钟周期”流水线图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4922" y="1044853"/>
            <a:ext cx="8270875" cy="1160011"/>
          </a:xfrm>
        </p:spPr>
        <p:txBody>
          <a:bodyPr/>
          <a:lstStyle/>
          <a:p>
            <a:r>
              <a:rPr lang="zh-CN" altLang="en-US" sz="2000" dirty="0">
                <a:latin typeface="+mn-ea"/>
              </a:rPr>
              <a:t>以指令为中心，绘制其流水执行过程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  <a:ea typeface="+mn-ea"/>
              </a:rPr>
              <a:t>图中似乎给每条指令安排了独立的数据通路</a:t>
            </a:r>
            <a:endParaRPr lang="en-US" altLang="zh-CN" sz="2000" dirty="0">
              <a:latin typeface="+mn-ea"/>
              <a:ea typeface="+mn-ea"/>
            </a:endParaRPr>
          </a:p>
          <a:p>
            <a:pPr lvl="1"/>
            <a:r>
              <a:rPr lang="zh-CN" altLang="en-US" sz="2000" dirty="0">
                <a:latin typeface="+mn-ea"/>
                <a:ea typeface="+mn-ea"/>
              </a:rPr>
              <a:t>实际上各条指令可以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分时共享</a:t>
            </a:r>
            <a:r>
              <a:rPr lang="zh-CN" altLang="en-US" sz="2000" dirty="0">
                <a:latin typeface="+mn-ea"/>
                <a:ea typeface="+mn-ea"/>
              </a:rPr>
              <a:t>这些部件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79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198550"/>
            <a:ext cx="6388616" cy="397572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5669174" y="3070484"/>
            <a:ext cx="580103" cy="295232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940152" y="5446748"/>
            <a:ext cx="0" cy="3600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024D20E-F95F-4859-801A-6302C3CCA6A8}"/>
              </a:ext>
            </a:extLst>
          </p:cNvPr>
          <p:cNvSpPr/>
          <p:nvPr/>
        </p:nvSpPr>
        <p:spPr>
          <a:xfrm>
            <a:off x="283953" y="602281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zh-CN" altLang="en-US" sz="2000" dirty="0">
                <a:latin typeface="+mn-ea"/>
              </a:rPr>
              <a:t>按时间轴表示指令序列经过的各级处理</a:t>
            </a:r>
            <a:endParaRPr lang="en-US" altLang="zh-CN" sz="2000" dirty="0">
              <a:latin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</a:rPr>
              <a:t>将正在使用的部件突出地显示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171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0" y="223680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81519" y="1256846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分支指令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71472" y="146050"/>
            <a:ext cx="8372503" cy="7620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CPU </a:t>
            </a:r>
            <a:r>
              <a:rPr lang="zh-CN" altLang="en-US" dirty="0">
                <a:ea typeface="宋体" panose="02010600030101010101" pitchFamily="2" charset="-122"/>
              </a:rPr>
              <a:t>抽象视图</a:t>
            </a:r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 bwMode="auto">
          <a:xfrm>
            <a:off x="1055606" y="4636005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260187" y="5113685"/>
            <a:ext cx="3144032" cy="419307"/>
          </a:xfrm>
          <a:custGeom>
            <a:avLst/>
            <a:gdLst>
              <a:gd name="connsiteX0" fmla="*/ 0 w 3144032"/>
              <a:gd name="connsiteY0" fmla="*/ 100208 h 419307"/>
              <a:gd name="connsiteX1" fmla="*/ 739035 w 3144032"/>
              <a:gd name="connsiteY1" fmla="*/ 212942 h 419307"/>
              <a:gd name="connsiteX2" fmla="*/ 1941534 w 3144032"/>
              <a:gd name="connsiteY2" fmla="*/ 338202 h 419307"/>
              <a:gd name="connsiteX3" fmla="*/ 2492679 w 3144032"/>
              <a:gd name="connsiteY3" fmla="*/ 400833 h 419307"/>
              <a:gd name="connsiteX4" fmla="*/ 3144032 w 3144032"/>
              <a:gd name="connsiteY4" fmla="*/ 0 h 41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4032" h="419307">
                <a:moveTo>
                  <a:pt x="0" y="100208"/>
                </a:moveTo>
                <a:cubicBezTo>
                  <a:pt x="207723" y="136742"/>
                  <a:pt x="415446" y="173276"/>
                  <a:pt x="739035" y="212942"/>
                </a:cubicBezTo>
                <a:cubicBezTo>
                  <a:pt x="1062624" y="252608"/>
                  <a:pt x="1941534" y="338202"/>
                  <a:pt x="1941534" y="338202"/>
                </a:cubicBezTo>
                <a:cubicBezTo>
                  <a:pt x="2233808" y="369517"/>
                  <a:pt x="2292263" y="457200"/>
                  <a:pt x="2492679" y="400833"/>
                </a:cubicBezTo>
                <a:cubicBezTo>
                  <a:pt x="2693095" y="344466"/>
                  <a:pt x="2918563" y="172233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3247661" y="3222255"/>
            <a:ext cx="1302706" cy="1753643"/>
          </a:xfrm>
          <a:custGeom>
            <a:avLst/>
            <a:gdLst>
              <a:gd name="connsiteX0" fmla="*/ 0 w 1302706"/>
              <a:gd name="connsiteY0" fmla="*/ 1753643 h 1753643"/>
              <a:gd name="connsiteX1" fmla="*/ 225468 w 1302706"/>
              <a:gd name="connsiteY1" fmla="*/ 1415441 h 1753643"/>
              <a:gd name="connsiteX2" fmla="*/ 375780 w 1302706"/>
              <a:gd name="connsiteY2" fmla="*/ 475989 h 1753643"/>
              <a:gd name="connsiteX3" fmla="*/ 851769 w 1302706"/>
              <a:gd name="connsiteY3" fmla="*/ 275572 h 1753643"/>
              <a:gd name="connsiteX4" fmla="*/ 1302706 w 1302706"/>
              <a:gd name="connsiteY4" fmla="*/ 0 h 175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706" h="1753643">
                <a:moveTo>
                  <a:pt x="0" y="1753643"/>
                </a:moveTo>
                <a:cubicBezTo>
                  <a:pt x="81419" y="1691013"/>
                  <a:pt x="162838" y="1628383"/>
                  <a:pt x="225468" y="1415441"/>
                </a:cubicBezTo>
                <a:cubicBezTo>
                  <a:pt x="288098" y="1202499"/>
                  <a:pt x="271397" y="665967"/>
                  <a:pt x="375780" y="475989"/>
                </a:cubicBezTo>
                <a:cubicBezTo>
                  <a:pt x="480164" y="286011"/>
                  <a:pt x="697281" y="354903"/>
                  <a:pt x="851769" y="275572"/>
                </a:cubicBezTo>
                <a:cubicBezTo>
                  <a:pt x="1006257" y="196241"/>
                  <a:pt x="1154481" y="98120"/>
                  <a:pt x="1302706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1168340" y="2745673"/>
            <a:ext cx="3407079" cy="2267803"/>
          </a:xfrm>
          <a:custGeom>
            <a:avLst/>
            <a:gdLst>
              <a:gd name="connsiteX0" fmla="*/ 0 w 3407079"/>
              <a:gd name="connsiteY0" fmla="*/ 2267803 h 2267803"/>
              <a:gd name="connsiteX1" fmla="*/ 212942 w 3407079"/>
              <a:gd name="connsiteY1" fmla="*/ 1892023 h 2267803"/>
              <a:gd name="connsiteX2" fmla="*/ 288099 w 3407079"/>
              <a:gd name="connsiteY2" fmla="*/ 1253195 h 2267803"/>
              <a:gd name="connsiteX3" fmla="*/ 726510 w 3407079"/>
              <a:gd name="connsiteY3" fmla="*/ 1002675 h 2267803"/>
              <a:gd name="connsiteX4" fmla="*/ 1628384 w 3407079"/>
              <a:gd name="connsiteY4" fmla="*/ 902466 h 2267803"/>
              <a:gd name="connsiteX5" fmla="*/ 1916482 w 3407079"/>
              <a:gd name="connsiteY5" fmla="*/ 651946 h 2267803"/>
              <a:gd name="connsiteX6" fmla="*/ 2304789 w 3407079"/>
              <a:gd name="connsiteY6" fmla="*/ 401425 h 2267803"/>
              <a:gd name="connsiteX7" fmla="*/ 2542784 w 3407079"/>
              <a:gd name="connsiteY7" fmla="*/ 50697 h 2267803"/>
              <a:gd name="connsiteX8" fmla="*/ 2968669 w 3407079"/>
              <a:gd name="connsiteY8" fmla="*/ 25645 h 2267803"/>
              <a:gd name="connsiteX9" fmla="*/ 3407079 w 3407079"/>
              <a:gd name="connsiteY9" fmla="*/ 276165 h 2267803"/>
              <a:gd name="connsiteX10" fmla="*/ 3407079 w 3407079"/>
              <a:gd name="connsiteY10" fmla="*/ 276165 h 2267803"/>
              <a:gd name="connsiteX11" fmla="*/ 3407079 w 3407079"/>
              <a:gd name="connsiteY11" fmla="*/ 276165 h 2267803"/>
              <a:gd name="connsiteX12" fmla="*/ 3407079 w 3407079"/>
              <a:gd name="connsiteY12" fmla="*/ 276165 h 226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7079" h="2267803">
                <a:moveTo>
                  <a:pt x="0" y="2267803"/>
                </a:moveTo>
                <a:cubicBezTo>
                  <a:pt x="82463" y="2164463"/>
                  <a:pt x="164926" y="2061124"/>
                  <a:pt x="212942" y="1892023"/>
                </a:cubicBezTo>
                <a:cubicBezTo>
                  <a:pt x="260958" y="1722922"/>
                  <a:pt x="202504" y="1401420"/>
                  <a:pt x="288099" y="1253195"/>
                </a:cubicBezTo>
                <a:cubicBezTo>
                  <a:pt x="373694" y="1104970"/>
                  <a:pt x="503129" y="1061130"/>
                  <a:pt x="726510" y="1002675"/>
                </a:cubicBezTo>
                <a:cubicBezTo>
                  <a:pt x="949891" y="944220"/>
                  <a:pt x="1430055" y="960921"/>
                  <a:pt x="1628384" y="902466"/>
                </a:cubicBezTo>
                <a:cubicBezTo>
                  <a:pt x="1826713" y="844011"/>
                  <a:pt x="1803748" y="735453"/>
                  <a:pt x="1916482" y="651946"/>
                </a:cubicBezTo>
                <a:cubicBezTo>
                  <a:pt x="2029216" y="568439"/>
                  <a:pt x="2200406" y="501633"/>
                  <a:pt x="2304789" y="401425"/>
                </a:cubicBezTo>
                <a:cubicBezTo>
                  <a:pt x="2409172" y="301217"/>
                  <a:pt x="2432137" y="113327"/>
                  <a:pt x="2542784" y="50697"/>
                </a:cubicBezTo>
                <a:cubicBezTo>
                  <a:pt x="2653431" y="-11933"/>
                  <a:pt x="2824620" y="-11933"/>
                  <a:pt x="2968669" y="25645"/>
                </a:cubicBezTo>
                <a:cubicBezTo>
                  <a:pt x="3112718" y="63223"/>
                  <a:pt x="3407079" y="276165"/>
                  <a:pt x="3407079" y="276165"/>
                </a:cubicBezTo>
                <a:lnTo>
                  <a:pt x="3407079" y="276165"/>
                </a:lnTo>
                <a:lnTo>
                  <a:pt x="3407079" y="276165"/>
                </a:lnTo>
                <a:lnTo>
                  <a:pt x="3407079" y="27616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471996" y="2155657"/>
            <a:ext cx="4603034" cy="2795189"/>
          </a:xfrm>
          <a:custGeom>
            <a:avLst/>
            <a:gdLst>
              <a:gd name="connsiteX0" fmla="*/ 4178580 w 4603034"/>
              <a:gd name="connsiteY0" fmla="*/ 1054072 h 2795189"/>
              <a:gd name="connsiteX1" fmla="*/ 4441626 w 4603034"/>
              <a:gd name="connsiteY1" fmla="*/ 978915 h 2795189"/>
              <a:gd name="connsiteX2" fmla="*/ 4579413 w 4603034"/>
              <a:gd name="connsiteY2" fmla="*/ 578082 h 2795189"/>
              <a:gd name="connsiteX3" fmla="*/ 4366470 w 4603034"/>
              <a:gd name="connsiteY3" fmla="*/ 127146 h 2795189"/>
              <a:gd name="connsiteX4" fmla="*/ 2437462 w 4603034"/>
              <a:gd name="connsiteY4" fmla="*/ 1885 h 2795189"/>
              <a:gd name="connsiteX5" fmla="*/ 345615 w 4603034"/>
              <a:gd name="connsiteY5" fmla="*/ 177250 h 2795189"/>
              <a:gd name="connsiteX6" fmla="*/ 7413 w 4603034"/>
              <a:gd name="connsiteY6" fmla="*/ 1379748 h 2795189"/>
              <a:gd name="connsiteX7" fmla="*/ 132673 w 4603034"/>
              <a:gd name="connsiteY7" fmla="*/ 2281622 h 2795189"/>
              <a:gd name="connsiteX8" fmla="*/ 370667 w 4603034"/>
              <a:gd name="connsiteY8" fmla="*/ 2795189 h 2795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3034" h="2795189">
                <a:moveTo>
                  <a:pt x="4178580" y="1054072"/>
                </a:moveTo>
                <a:cubicBezTo>
                  <a:pt x="4276700" y="1056159"/>
                  <a:pt x="4374821" y="1058247"/>
                  <a:pt x="4441626" y="978915"/>
                </a:cubicBezTo>
                <a:cubicBezTo>
                  <a:pt x="4508431" y="899583"/>
                  <a:pt x="4591939" y="720044"/>
                  <a:pt x="4579413" y="578082"/>
                </a:cubicBezTo>
                <a:cubicBezTo>
                  <a:pt x="4566887" y="436120"/>
                  <a:pt x="4723462" y="223179"/>
                  <a:pt x="4366470" y="127146"/>
                </a:cubicBezTo>
                <a:cubicBezTo>
                  <a:pt x="4009478" y="31113"/>
                  <a:pt x="3107604" y="-6466"/>
                  <a:pt x="2437462" y="1885"/>
                </a:cubicBezTo>
                <a:cubicBezTo>
                  <a:pt x="1767320" y="10236"/>
                  <a:pt x="750623" y="-52394"/>
                  <a:pt x="345615" y="177250"/>
                </a:cubicBezTo>
                <a:cubicBezTo>
                  <a:pt x="-59393" y="406894"/>
                  <a:pt x="42903" y="1029019"/>
                  <a:pt x="7413" y="1379748"/>
                </a:cubicBezTo>
                <a:cubicBezTo>
                  <a:pt x="-28077" y="1730477"/>
                  <a:pt x="72131" y="2045715"/>
                  <a:pt x="132673" y="2281622"/>
                </a:cubicBezTo>
                <a:cubicBezTo>
                  <a:pt x="193215" y="2517529"/>
                  <a:pt x="281941" y="2656359"/>
                  <a:pt x="370667" y="279518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628" y="1085663"/>
            <a:ext cx="37862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If (</a:t>
            </a:r>
            <a:r>
              <a:rPr lang="en-US" altLang="zh-CN" sz="2000" dirty="0" err="1">
                <a:latin typeface="+mn-ea"/>
              </a:rPr>
              <a:t>i</a:t>
            </a:r>
            <a:r>
              <a:rPr lang="en-US" altLang="zh-CN" sz="2000" dirty="0">
                <a:latin typeface="+mn-ea"/>
              </a:rPr>
              <a:t> == j) f = </a:t>
            </a:r>
            <a:r>
              <a:rPr lang="en-US" altLang="zh-CN" sz="2000" dirty="0" err="1">
                <a:latin typeface="+mn-ea"/>
              </a:rPr>
              <a:t>g+h</a:t>
            </a:r>
            <a:r>
              <a:rPr lang="en-US" altLang="zh-CN" sz="2000" dirty="0">
                <a:latin typeface="+mn-ea"/>
              </a:rPr>
              <a:t>; else f = g – h;</a:t>
            </a:r>
          </a:p>
          <a:p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其中 </a:t>
            </a:r>
            <a:r>
              <a:rPr lang="en-US" altLang="zh-CN" sz="2000" dirty="0">
                <a:latin typeface="+mn-ea"/>
              </a:rPr>
              <a:t>f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g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h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 err="1">
                <a:latin typeface="+mn-ea"/>
              </a:rPr>
              <a:t>i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j</a:t>
            </a:r>
            <a:r>
              <a:rPr lang="zh-CN" altLang="en-US" sz="2000" dirty="0">
                <a:latin typeface="+mn-ea"/>
              </a:rPr>
              <a:t>依次对应于从</a:t>
            </a:r>
            <a:r>
              <a:rPr lang="en-US" altLang="zh-CN" sz="2000" dirty="0">
                <a:latin typeface="+mn-ea"/>
              </a:rPr>
              <a:t>$s0</a:t>
            </a:r>
            <a:r>
              <a:rPr lang="zh-CN" altLang="en-US" sz="2000" dirty="0">
                <a:latin typeface="+mn-ea"/>
              </a:rPr>
              <a:t>到</a:t>
            </a:r>
            <a:r>
              <a:rPr lang="en-US" altLang="zh-CN" sz="2000" dirty="0">
                <a:latin typeface="+mn-ea"/>
              </a:rPr>
              <a:t>$s4</a:t>
            </a:r>
            <a:r>
              <a:rPr lang="zh-CN" altLang="en-US" sz="2000" dirty="0">
                <a:latin typeface="+mn-ea"/>
              </a:rPr>
              <a:t>的寄存器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bne</a:t>
            </a:r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$s3, $s4, Else</a:t>
            </a:r>
          </a:p>
        </p:txBody>
      </p:sp>
    </p:spTree>
    <p:extLst>
      <p:ext uri="{BB962C8B-B14F-4D97-AF65-F5344CB8AC3E}">
        <p14:creationId xmlns:p14="http://schemas.microsoft.com/office/powerpoint/2010/main" val="34898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 animBg="1"/>
      <p:bldP spid="9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732F7A1-A0B2-4E29-AD23-B4ABD0A1B08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AU" altLang="zh-CN" sz="1400"/>
          </a:p>
        </p:txBody>
      </p:sp>
      <p:pic>
        <p:nvPicPr>
          <p:cNvPr id="108547" name="Picture 7" descr="f04-3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85" y="2627907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Rectangle 2"/>
          <p:cNvSpPr>
            <a:spLocks noGrp="1" noChangeArrowheads="1"/>
          </p:cNvSpPr>
          <p:nvPr>
            <p:ph type="title"/>
          </p:nvPr>
        </p:nvSpPr>
        <p:spPr>
          <a:xfrm>
            <a:off x="515168" y="38423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流水线寄存器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52736"/>
            <a:ext cx="8351837" cy="936104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+mn-ea"/>
              </a:rPr>
              <a:t>各级之间需要增加流水线寄存器</a:t>
            </a:r>
            <a:endParaRPr lang="en-US" altLang="zh-CN" sz="2400" dirty="0">
              <a:latin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用于记录前一时钟周期产生的结果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>
                <a:latin typeface="+mn-ea"/>
                <a:ea typeface="+mn-ea"/>
              </a:rPr>
              <a:t>寄存器宽度</a:t>
            </a:r>
            <a:endParaRPr lang="en-AU" altLang="zh-CN" sz="2400" dirty="0">
              <a:latin typeface="+mn-ea"/>
              <a:ea typeface="+mn-ea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843559" y="2785070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607916" y="2785070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257109" y="2785070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726281" y="2785070"/>
            <a:ext cx="517877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1115368" y="3996580"/>
            <a:ext cx="288032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8926" y="630932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4-35</a:t>
            </a:r>
            <a:endParaRPr lang="zh-CN" alt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9DBB8BC-939A-4BD6-96BD-0E3088408FF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AU" altLang="zh-CN" sz="1400" dirty="0"/>
          </a:p>
        </p:txBody>
      </p:sp>
      <p:pic>
        <p:nvPicPr>
          <p:cNvPr id="112643" name="Picture 7" descr="f04-36-P374493-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20813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——IF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616008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4-36</a:t>
            </a:r>
            <a:r>
              <a:rPr lang="zh-CN" altLang="en-US" dirty="0"/>
              <a:t> </a:t>
            </a:r>
            <a:r>
              <a:rPr lang="en-US" altLang="zh-CN" dirty="0"/>
              <a:t>  </a:t>
            </a:r>
            <a:r>
              <a:rPr lang="en-US" altLang="zh-CN" dirty="0" err="1"/>
              <a:t>lw</a:t>
            </a:r>
            <a:r>
              <a:rPr lang="zh-CN" altLang="en-US" dirty="0"/>
              <a:t>指令第一级处理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291581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915816" y="3596342"/>
            <a:ext cx="288032" cy="141683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67744" y="3015903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184526" y="4638789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C396C0-154A-4CEB-8F80-8BC88FB634A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AU" altLang="zh-CN" sz="1400"/>
          </a:p>
        </p:txBody>
      </p:sp>
      <p:pic>
        <p:nvPicPr>
          <p:cNvPr id="114691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52563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——ID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77452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774526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74526" y="4062798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74526" y="4961732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31840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28128" y="3717031"/>
            <a:ext cx="219736" cy="93610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12545" y="285293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12545" y="3376881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112545" y="4299158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112545" y="539987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CE3331B4-F50A-47F2-B93F-4E54D61A53D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AU" altLang="zh-CN" sz="1400" dirty="0"/>
          </a:p>
        </p:txBody>
      </p:sp>
      <p:pic>
        <p:nvPicPr>
          <p:cNvPr id="116739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9" y="1380857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——EX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918542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187610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444208" y="4112047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8144" y="2512199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940152" y="4331135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940152" y="4843898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012160" y="359670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1bits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2C5146-4C3D-4207-B542-1E0B0525CF7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AU" altLang="zh-CN" sz="1400"/>
          </a:p>
        </p:txBody>
      </p:sp>
      <p:pic>
        <p:nvPicPr>
          <p:cNvPr id="118787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——MEM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0335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802838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78020" y="3717032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88264" y="508518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32bits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07B08F-A72B-405D-B37A-E1D6E82AB1C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AU" altLang="zh-CN" sz="1400"/>
          </a:p>
        </p:txBody>
      </p:sp>
      <p:pic>
        <p:nvPicPr>
          <p:cNvPr id="120835" name="Picture 10" descr="f04-38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WB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3059113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1187450" y="5084763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Wrong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register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number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8460432" y="4076700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8" grpId="0" animBg="1"/>
      <p:bldP spid="37478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C534FF4-8B98-40E2-BF41-C071A4BB6CD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AU" altLang="zh-CN" sz="1400"/>
          </a:p>
        </p:txBody>
      </p:sp>
      <p:pic>
        <p:nvPicPr>
          <p:cNvPr id="122883" name="Picture 6" descr="f04-4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——WB</a:t>
            </a:r>
            <a:r>
              <a:rPr lang="zh-CN" altLang="en-US" dirty="0">
                <a:ea typeface="宋体" panose="02010600030101010101" pitchFamily="2" charset="-122"/>
              </a:rPr>
              <a:t>修正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39070" y="4198374"/>
            <a:ext cx="5933117" cy="1668226"/>
          </a:xfrm>
          <a:custGeom>
            <a:avLst/>
            <a:gdLst>
              <a:gd name="connsiteX0" fmla="*/ 292388 w 5933117"/>
              <a:gd name="connsiteY0" fmla="*/ 0 h 1668226"/>
              <a:gd name="connsiteX1" fmla="*/ 292388 w 5933117"/>
              <a:gd name="connsiteY1" fmla="*/ 1170039 h 1668226"/>
              <a:gd name="connsiteX2" fmla="*/ 970814 w 5933117"/>
              <a:gd name="connsiteY2" fmla="*/ 1415845 h 1668226"/>
              <a:gd name="connsiteX3" fmla="*/ 5523149 w 5933117"/>
              <a:gd name="connsiteY3" fmla="*/ 1396181 h 1668226"/>
              <a:gd name="connsiteX4" fmla="*/ 5395330 w 5933117"/>
              <a:gd name="connsiteY4" fmla="*/ 1543665 h 1668226"/>
              <a:gd name="connsiteX5" fmla="*/ 2681627 w 5933117"/>
              <a:gd name="connsiteY5" fmla="*/ 1582994 h 1668226"/>
              <a:gd name="connsiteX6" fmla="*/ 262891 w 5933117"/>
              <a:gd name="connsiteY6" fmla="*/ 1582994 h 1668226"/>
              <a:gd name="connsiteX7" fmla="*/ 95743 w 5933117"/>
              <a:gd name="connsiteY7" fmla="*/ 452284 h 1668226"/>
              <a:gd name="connsiteX8" fmla="*/ 538195 w 5933117"/>
              <a:gd name="connsiteY8" fmla="*/ 176981 h 16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117" h="1668226">
                <a:moveTo>
                  <a:pt x="292388" y="0"/>
                </a:moveTo>
                <a:cubicBezTo>
                  <a:pt x="235852" y="467032"/>
                  <a:pt x="179317" y="934065"/>
                  <a:pt x="292388" y="1170039"/>
                </a:cubicBezTo>
                <a:cubicBezTo>
                  <a:pt x="405459" y="1406013"/>
                  <a:pt x="99020" y="1378155"/>
                  <a:pt x="970814" y="1415845"/>
                </a:cubicBezTo>
                <a:cubicBezTo>
                  <a:pt x="1842608" y="1453535"/>
                  <a:pt x="4785730" y="1374878"/>
                  <a:pt x="5523149" y="1396181"/>
                </a:cubicBezTo>
                <a:cubicBezTo>
                  <a:pt x="6260568" y="1417484"/>
                  <a:pt x="5868917" y="1512530"/>
                  <a:pt x="5395330" y="1543665"/>
                </a:cubicBezTo>
                <a:cubicBezTo>
                  <a:pt x="4921743" y="1574800"/>
                  <a:pt x="2681627" y="1582994"/>
                  <a:pt x="2681627" y="1582994"/>
                </a:cubicBezTo>
                <a:cubicBezTo>
                  <a:pt x="1826221" y="1589549"/>
                  <a:pt x="693872" y="1771446"/>
                  <a:pt x="262891" y="1582994"/>
                </a:cubicBezTo>
                <a:cubicBezTo>
                  <a:pt x="-168090" y="1394542"/>
                  <a:pt x="49859" y="686619"/>
                  <a:pt x="95743" y="452284"/>
                </a:cubicBezTo>
                <a:cubicBezTo>
                  <a:pt x="141627" y="217949"/>
                  <a:pt x="339911" y="197465"/>
                  <a:pt x="538195" y="17698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4591665" y="4306529"/>
            <a:ext cx="2684206" cy="492079"/>
          </a:xfrm>
          <a:custGeom>
            <a:avLst/>
            <a:gdLst>
              <a:gd name="connsiteX0" fmla="*/ 0 w 2684206"/>
              <a:gd name="connsiteY0" fmla="*/ 0 h 492079"/>
              <a:gd name="connsiteX1" fmla="*/ 639096 w 2684206"/>
              <a:gd name="connsiteY1" fmla="*/ 255639 h 492079"/>
              <a:gd name="connsiteX2" fmla="*/ 855406 w 2684206"/>
              <a:gd name="connsiteY2" fmla="*/ 481781 h 492079"/>
              <a:gd name="connsiteX3" fmla="*/ 2684206 w 2684206"/>
              <a:gd name="connsiteY3" fmla="*/ 432619 h 49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4206" h="492079">
                <a:moveTo>
                  <a:pt x="0" y="0"/>
                </a:moveTo>
                <a:cubicBezTo>
                  <a:pt x="248264" y="87671"/>
                  <a:pt x="496528" y="175342"/>
                  <a:pt x="639096" y="255639"/>
                </a:cubicBezTo>
                <a:cubicBezTo>
                  <a:pt x="781664" y="335936"/>
                  <a:pt x="514554" y="452284"/>
                  <a:pt x="855406" y="481781"/>
                </a:cubicBezTo>
                <a:cubicBezTo>
                  <a:pt x="1196258" y="511278"/>
                  <a:pt x="1940232" y="471948"/>
                  <a:pt x="2684206" y="43261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91665" y="1718846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E12AF"/>
                </a:solidFill>
              </a:rPr>
              <a:t>+5 bits</a:t>
            </a:r>
            <a:endParaRPr lang="zh-CN" altLang="en-US" dirty="0">
              <a:solidFill>
                <a:srgbClr val="EE12A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62176" y="1701969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E12AF"/>
                </a:solidFill>
              </a:rPr>
              <a:t>+5 bits</a:t>
            </a:r>
            <a:endParaRPr lang="zh-CN" altLang="en-US" dirty="0">
              <a:solidFill>
                <a:srgbClr val="EE12A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56376" y="1718846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E12AF"/>
                </a:solidFill>
              </a:rPr>
              <a:t>+5 bits</a:t>
            </a:r>
            <a:endParaRPr lang="zh-CN" altLang="en-US" dirty="0">
              <a:solidFill>
                <a:srgbClr val="EE12A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46E233C-C67B-4D89-870A-EFB5C691B28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AU" altLang="zh-CN" sz="1400" dirty="0"/>
          </a:p>
        </p:txBody>
      </p:sp>
      <p:pic>
        <p:nvPicPr>
          <p:cNvPr id="124931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——EX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228184" y="4134475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228184" y="4731246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256436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004408" y="3777704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1CB58A7-16E7-48DA-9321-CE35BEFE5B0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AU" altLang="zh-CN" sz="1400"/>
          </a:p>
        </p:txBody>
      </p:sp>
      <p:pic>
        <p:nvPicPr>
          <p:cNvPr id="126979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MEM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32240" y="4137710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732240" y="4734481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C72C50-6DC9-44AC-8F2A-F0813F36E35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AU" altLang="zh-CN" sz="1400"/>
          </a:p>
        </p:txBody>
      </p:sp>
      <p:pic>
        <p:nvPicPr>
          <p:cNvPr id="129027" name="Picture 5" descr="f04-40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WB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437760-E260-41FD-A10B-EC7F707B41E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zh-CN" sz="1400"/>
          </a:p>
        </p:txBody>
      </p:sp>
      <p:pic>
        <p:nvPicPr>
          <p:cNvPr id="16387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Oval 3"/>
          <p:cNvSpPr>
            <a:spLocks noChangeArrowheads="1"/>
          </p:cNvSpPr>
          <p:nvPr/>
        </p:nvSpPr>
        <p:spPr bwMode="auto">
          <a:xfrm>
            <a:off x="6191250" y="2995613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89" name="Oval 4"/>
          <p:cNvSpPr>
            <a:spLocks noChangeArrowheads="1"/>
          </p:cNvSpPr>
          <p:nvPr/>
        </p:nvSpPr>
        <p:spPr bwMode="auto">
          <a:xfrm>
            <a:off x="3132138" y="1195388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 flipH="1">
            <a:off x="3348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Arc 7"/>
          <p:cNvSpPr>
            <a:spLocks/>
          </p:cNvSpPr>
          <p:nvPr/>
        </p:nvSpPr>
        <p:spPr bwMode="auto">
          <a:xfrm rot="10800000" flipH="1" flipV="1">
            <a:off x="3348038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3" name="Line 8"/>
          <p:cNvSpPr>
            <a:spLocks noChangeShapeType="1"/>
          </p:cNvSpPr>
          <p:nvPr/>
        </p:nvSpPr>
        <p:spPr bwMode="auto">
          <a:xfrm flipH="1">
            <a:off x="6372225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4" name="Arc 9"/>
          <p:cNvSpPr>
            <a:spLocks/>
          </p:cNvSpPr>
          <p:nvPr/>
        </p:nvSpPr>
        <p:spPr bwMode="auto">
          <a:xfrm rot="10800000" flipH="1" flipV="1">
            <a:off x="6372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5" name="Oval 10"/>
          <p:cNvSpPr>
            <a:spLocks noChangeArrowheads="1"/>
          </p:cNvSpPr>
          <p:nvPr/>
        </p:nvSpPr>
        <p:spPr bwMode="auto">
          <a:xfrm>
            <a:off x="5362575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5651500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7" name="Arc 12"/>
          <p:cNvSpPr>
            <a:spLocks/>
          </p:cNvSpPr>
          <p:nvPr/>
        </p:nvSpPr>
        <p:spPr bwMode="auto">
          <a:xfrm rot="10800000" flipV="1">
            <a:off x="5899150" y="5013325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28904658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8" name="Rectangle 13"/>
          <p:cNvSpPr>
            <a:spLocks noChangeArrowheads="1"/>
          </p:cNvSpPr>
          <p:nvPr/>
        </p:nvSpPr>
        <p:spPr bwMode="auto">
          <a:xfrm>
            <a:off x="5508625" y="1196975"/>
            <a:ext cx="35274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000" dirty="0">
                <a:ea typeface="宋体" panose="02010600030101010101" pitchFamily="2" charset="-122"/>
              </a:rPr>
              <a:t>多个数据来源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000" dirty="0"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ea typeface="宋体" panose="02010600030101010101" pitchFamily="2" charset="-122"/>
              </a:rPr>
              <a:t>使用复选器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146050"/>
            <a:ext cx="8372503" cy="7620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CPU </a:t>
            </a:r>
            <a:r>
              <a:rPr lang="zh-CN" altLang="en-US" dirty="0">
                <a:ea typeface="宋体" panose="02010600030101010101" pitchFamily="2" charset="-122"/>
              </a:rPr>
              <a:t>抽象视图</a:t>
            </a:r>
            <a:endParaRPr lang="zh-CN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5801380-C125-439B-947D-6767F24B253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AU" altLang="zh-CN" sz="1400"/>
          </a:p>
        </p:txBody>
      </p:sp>
      <p:pic>
        <p:nvPicPr>
          <p:cNvPr id="131075" name="Picture 7" descr="f04-4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多时钟周期 流水线图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31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构成了资源（部件）的使用情况图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E609DF-13DF-4069-83E1-FB5C4A16F9C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AU" altLang="zh-CN" sz="1400"/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传统图示（时空图）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pic>
        <p:nvPicPr>
          <p:cNvPr id="133125" name="Picture 6" descr="f04-4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CE8BD9A-6BE7-4F39-A5CF-D1279D2E75B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AU" altLang="zh-CN" sz="1400"/>
          </a:p>
        </p:txBody>
      </p:sp>
      <p:pic>
        <p:nvPicPr>
          <p:cNvPr id="135171" name="Picture 5" descr="f04-4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911350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单时钟周期 流水线图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某一时钟周期的流水线状态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P202 01 </a:t>
            </a:r>
            <a:r>
              <a:rPr lang="zh-CN" altLang="en-US" dirty="0"/>
              <a:t>小测验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5" y="1125538"/>
            <a:ext cx="8487544" cy="51117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latin typeface="+mn-ea"/>
              </a:rPr>
              <a:t>几个学生在讨论五级流水线的效率问题。有一个学生指出并非所有流水级中的指令都是活动的。在忽略冒险的情况下，他们做出了以下几个断言，其中哪一个是正确的？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）允许跳转、分支、</a:t>
            </a:r>
            <a:r>
              <a:rPr lang="en-US" altLang="zh-CN" sz="2000" dirty="0">
                <a:latin typeface="+mn-ea"/>
              </a:rPr>
              <a:t>ALU</a:t>
            </a:r>
            <a:r>
              <a:rPr lang="zh-CN" altLang="en-US" sz="2000" dirty="0">
                <a:latin typeface="+mn-ea"/>
              </a:rPr>
              <a:t>指令使用比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级（装载指令需要的级数）更少的级数将在所有情况下增加流水线的性能。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）允许一些指令使用更少的级数并不能提高性能，因为吞吐率是由时钟周期决定的。每条指令所需的流水线级数仅影响它的延迟时间，而不影响吞吐率。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）不可能减少</a:t>
            </a:r>
            <a:r>
              <a:rPr lang="en-US" altLang="zh-CN" sz="2000" dirty="0">
                <a:latin typeface="+mn-ea"/>
              </a:rPr>
              <a:t>ALU</a:t>
            </a:r>
            <a:r>
              <a:rPr lang="zh-CN" altLang="en-US" sz="2000" dirty="0">
                <a:latin typeface="+mn-ea"/>
              </a:rPr>
              <a:t>指令所需的时钟周期数，因为他们需要写回结果。不过分支和跳转指令是可以减少时钟周期数的，因此存在改善性能的机会。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）相对于尝试减少指令所需的时钟周期数，我们可以延长流水线的级数，虽然每条指令花费更多的时钟周期数，但时钟周期的长度变短了，这样才能提高性能。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7936693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C8587543-0E32-4A0E-BFC7-9E5A1A5BDC4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AU" altLang="zh-CN" sz="1400" dirty="0"/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2327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流水线性能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539550" y="2357101"/>
            <a:ext cx="8148253" cy="70788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AU"/>
            </a:defPPr>
            <a:lvl1pPr marL="285750" indent="-285750">
              <a:buFont typeface="Wingdings" panose="05000000000000000000" pitchFamily="2" charset="2"/>
              <a:buChar char="l"/>
            </a:lvl1pPr>
          </a:lstStyle>
          <a:p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每个流水线周期从指令流水线流出一条指令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吞吐率</a:t>
            </a:r>
            <a:r>
              <a:rPr lang="zh-CN" altLang="en-US" sz="2000" dirty="0">
                <a:latin typeface="+mn-ea"/>
              </a:rPr>
              <a:t>：单位时间从流水线流出的指令数</a:t>
            </a:r>
            <a:endParaRPr lang="en-US" altLang="zh-CN" sz="2000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1" y="1124744"/>
            <a:ext cx="8148253" cy="1015663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0000"/>
                </a:solidFill>
              </a:rPr>
              <a:t>机器周期（流水线周期）：</a:t>
            </a:r>
            <a:r>
              <a:rPr lang="zh-CN" altLang="en-US" sz="2000" dirty="0"/>
              <a:t>指令沿流水线移动一个流水段的时间。长度取决于最慢的流水段，一般是一个时钟周期（有时是两个时钟周期）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73626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时钟周期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73" y="1071546"/>
            <a:ext cx="3857651" cy="5214974"/>
          </a:xfrm>
        </p:spPr>
        <p:txBody>
          <a:bodyPr/>
          <a:lstStyle/>
          <a:p>
            <a:r>
              <a:rPr lang="zh-CN" altLang="en-US" sz="2400" dirty="0">
                <a:latin typeface="+mn-ea"/>
              </a:rPr>
              <a:t>单周期指令执行模型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一条指令花费一个时钟周期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时钟周期满足最慢的指令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</a:rPr>
              <a:t>流水线指令执行模型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一个流水线级花费一个时钟周期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时钟周期必须满足最慢的流水线级（处理步骤）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95</a:t>
            </a:fld>
            <a:endParaRPr lang="en-AU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2475" y="1142984"/>
            <a:ext cx="43815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7700" y="3609989"/>
            <a:ext cx="448627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>
                <a:latin typeface="+mn-ea"/>
                <a:ea typeface="+mn-ea"/>
              </a:rPr>
              <a:t>4.8</a:t>
            </a:r>
            <a:r>
              <a:rPr lang="zh-CN" altLang="en-US" sz="3200" dirty="0">
                <a:latin typeface="+mn-ea"/>
                <a:ea typeface="+mn-ea"/>
              </a:rPr>
              <a:t>，</a:t>
            </a:r>
            <a:r>
              <a:rPr lang="en-US" altLang="zh-CN" sz="3200" dirty="0">
                <a:latin typeface="+mn-ea"/>
                <a:ea typeface="+mn-ea"/>
              </a:rPr>
              <a:t>P245</a:t>
            </a:r>
            <a:r>
              <a:rPr lang="zh-CN" altLang="en-US" sz="3200" dirty="0">
                <a:latin typeface="+mn-ea"/>
                <a:ea typeface="+mn-ea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231" y="980728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>
                <a:latin typeface="+mn-ea"/>
              </a:rPr>
              <a:t>数据通路中不同阶段的延迟情况</a:t>
            </a:r>
            <a:endParaRPr lang="en-US" altLang="zh-CN" sz="2400" b="1" dirty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692275" y="6014300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 sz="1800" dirty="0">
                <a:latin typeface="+mn-ea"/>
                <a:ea typeface="+mn-ea"/>
              </a:rPr>
              <a:t>Chapter 4 — The Processor — </a:t>
            </a:r>
            <a:fld id="{2BC4159C-8FB5-4701-B7E8-AE7E0381651F}" type="slidenum">
              <a:rPr lang="en-AU" altLang="zh-CN" sz="1800" smtClean="0">
                <a:latin typeface="+mn-ea"/>
                <a:ea typeface="+mn-ea"/>
              </a:rPr>
              <a:pPr>
                <a:defRPr/>
              </a:pPr>
              <a:t>96</a:t>
            </a:fld>
            <a:endParaRPr lang="en-AU" altLang="zh-CN" sz="1800" dirty="0">
              <a:latin typeface="+mn-ea"/>
              <a:ea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119311"/>
              </p:ext>
            </p:extLst>
          </p:nvPr>
        </p:nvGraphicFramePr>
        <p:xfrm>
          <a:off x="576107" y="1412776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076701" y="980728"/>
            <a:ext cx="3887787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7192"/>
              </p:ext>
            </p:extLst>
          </p:nvPr>
        </p:nvGraphicFramePr>
        <p:xfrm>
          <a:off x="5219577" y="1412776"/>
          <a:ext cx="34591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00035" y="2228474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1. </a:t>
            </a:r>
            <a:r>
              <a:rPr lang="zh-CN" altLang="en-US" sz="1800" b="1" kern="0" dirty="0">
                <a:latin typeface="+mn-ea"/>
              </a:rPr>
              <a:t>流水线处理器与非流水线处理器的时钟周期分别是多少？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499910" y="2752241"/>
            <a:ext cx="8464578" cy="38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800" b="1" kern="0" dirty="0">
                <a:latin typeface="+mn-ea"/>
              </a:rPr>
              <a:t>2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. l</a:t>
            </a:r>
            <a:r>
              <a:rPr lang="en-US" altLang="zh-CN" sz="1800" b="1" kern="0" dirty="0">
                <a:latin typeface="+mn-ea"/>
              </a:rPr>
              <a:t>w</a:t>
            </a:r>
            <a:r>
              <a:rPr lang="zh-CN" altLang="en-US" sz="1800" b="1" kern="0" dirty="0">
                <a:latin typeface="+mn-ea"/>
              </a:rPr>
              <a:t>指令在流水线处理器和非流水线处理器中的总延迟分别是多少？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500035" y="3245483"/>
            <a:ext cx="8464578" cy="64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3. </a:t>
            </a:r>
            <a:r>
              <a:rPr lang="zh-CN" altLang="en-US" sz="1800" b="1" kern="0" dirty="0">
                <a:latin typeface="+mn-ea"/>
              </a:rPr>
              <a:t>如果可以将原流水线数据通路的一级划分为两级，每级的延迟是原级的一半，那么你会选哪一级进行划分？划分后的时钟周期是多少？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499910" y="3928549"/>
            <a:ext cx="8464578" cy="50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800" b="1" kern="0" dirty="0">
                <a:latin typeface="+mn-ea"/>
              </a:rPr>
              <a:t>4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.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假设没有阻塞和冒险，数据存储器的利用率是多少</a:t>
            </a:r>
            <a:r>
              <a:rPr lang="zh-CN" altLang="en-US" sz="1800" b="1" kern="0" dirty="0">
                <a:latin typeface="+mn-ea"/>
              </a:rPr>
              <a:t>（占总周期数的百分比）？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527625" y="4405473"/>
            <a:ext cx="8464578" cy="51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5.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假设没有阻塞和冒险，</a:t>
            </a:r>
            <a:r>
              <a:rPr lang="zh-CN" altLang="en-US" sz="1800" b="1" kern="0" dirty="0">
                <a:latin typeface="+mn-ea"/>
              </a:rPr>
              <a:t>寄存器堆的写寄存器端口的利用率是多少？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513929" y="4818357"/>
            <a:ext cx="8464578" cy="119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6. </a:t>
            </a:r>
            <a:r>
              <a:rPr lang="zh-CN" altLang="en-US" sz="1800" b="1" kern="0" dirty="0">
                <a:latin typeface="+mn-ea"/>
              </a:rPr>
              <a:t>假设一种多周期的处理器设计，其中每条指令需要多个时钟周期完成。但上一条指令完成前不取下一条指令。在这种设计中，指令仅经过其所需的阶段（例如，存储指令仅需</a:t>
            </a:r>
            <a:r>
              <a:rPr lang="en-US" altLang="zh-CN" sz="1800" b="1" kern="0" dirty="0">
                <a:latin typeface="+mn-ea"/>
              </a:rPr>
              <a:t>4</a:t>
            </a:r>
            <a:r>
              <a:rPr lang="zh-CN" altLang="en-US" sz="1800" b="1" kern="0" dirty="0">
                <a:latin typeface="+mn-ea"/>
              </a:rPr>
              <a:t>个时钟周期，因为其不需要</a:t>
            </a:r>
            <a:r>
              <a:rPr lang="en-US" altLang="zh-CN" sz="1800" b="1" kern="0" dirty="0">
                <a:latin typeface="+mn-ea"/>
              </a:rPr>
              <a:t>WB</a:t>
            </a:r>
            <a:r>
              <a:rPr lang="zh-CN" altLang="en-US" sz="1800" b="1" kern="0" dirty="0">
                <a:latin typeface="+mn-ea"/>
              </a:rPr>
              <a:t>阶段）。比较单周期设计、多周期设计和流水线设计三者的时钟周期和总执行时间。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14766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>
                <a:latin typeface="+mn-ea"/>
                <a:ea typeface="+mn-ea"/>
              </a:rPr>
              <a:t>4.8</a:t>
            </a:r>
            <a:r>
              <a:rPr lang="zh-CN" altLang="en-US" sz="3200" dirty="0">
                <a:latin typeface="+mn-ea"/>
                <a:ea typeface="+mn-ea"/>
              </a:rPr>
              <a:t>，</a:t>
            </a:r>
            <a:r>
              <a:rPr lang="en-US" altLang="zh-CN" sz="3200" dirty="0">
                <a:latin typeface="+mn-ea"/>
                <a:ea typeface="+mn-ea"/>
              </a:rPr>
              <a:t>P245</a:t>
            </a:r>
            <a:r>
              <a:rPr lang="zh-CN" altLang="en-US" sz="3200" dirty="0">
                <a:latin typeface="+mn-ea"/>
                <a:ea typeface="+mn-ea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7" y="1071546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>
                <a:latin typeface="+mn-ea"/>
              </a:rPr>
              <a:t>数据通路中不同阶段的延迟情况</a:t>
            </a:r>
            <a:endParaRPr lang="en-US" altLang="zh-CN" sz="2400" b="1" dirty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97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84213" y="1571612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184807" y="1071546"/>
            <a:ext cx="3887787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327683" y="1571612"/>
          <a:ext cx="34591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00035" y="250030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 </a:t>
            </a:r>
            <a:r>
              <a:rPr lang="zh-CN" altLang="en-US" sz="2400" b="1" kern="0" dirty="0">
                <a:latin typeface="+mn-ea"/>
              </a:rPr>
              <a:t>流水线处理器与非流水线处理器的时钟周期分别是多少？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00034" y="3143248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200" b="1" kern="0" dirty="0">
                <a:latin typeface="+mn-ea"/>
              </a:rPr>
              <a:t>非流水线处理器时钟周期（单周期指令）：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1472" y="3714752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250 + 350 + 150 + 300 + 200 = 1250ps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1472" y="4357694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200" b="1" kern="0" dirty="0">
                <a:latin typeface="+mn-ea"/>
              </a:rPr>
              <a:t>流水线处理器时钟周期：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08016" y="500063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max (250, 350, 150, 300, 200) = 350ps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>
                <a:latin typeface="+mn-ea"/>
                <a:ea typeface="+mn-ea"/>
              </a:rPr>
              <a:t>4.8</a:t>
            </a:r>
            <a:r>
              <a:rPr lang="zh-CN" altLang="en-US" sz="3200" dirty="0">
                <a:latin typeface="+mn-ea"/>
                <a:ea typeface="+mn-ea"/>
              </a:rPr>
              <a:t>，</a:t>
            </a:r>
            <a:r>
              <a:rPr lang="en-US" altLang="zh-CN" sz="3200" dirty="0">
                <a:latin typeface="+mn-ea"/>
                <a:ea typeface="+mn-ea"/>
              </a:rPr>
              <a:t>P245</a:t>
            </a:r>
            <a:r>
              <a:rPr lang="zh-CN" altLang="en-US" sz="3200" dirty="0">
                <a:latin typeface="+mn-ea"/>
                <a:ea typeface="+mn-ea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>
                <a:latin typeface="+mn-ea"/>
              </a:rPr>
              <a:t>数据通路中不同阶段的延迟情况</a:t>
            </a:r>
            <a:endParaRPr lang="en-US" altLang="zh-CN" sz="2400" b="1" dirty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98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910" y="1500174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143505" y="1000108"/>
            <a:ext cx="4000527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86381" y="1500174"/>
          <a:ext cx="34591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596" y="2571744"/>
            <a:ext cx="8464578" cy="78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kern="0" dirty="0">
                <a:latin typeface="+mn-ea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 l</a:t>
            </a:r>
            <a:r>
              <a:rPr lang="en-US" altLang="zh-CN" sz="2400" b="1" kern="0" dirty="0">
                <a:latin typeface="+mn-ea"/>
              </a:rPr>
              <a:t>w</a:t>
            </a:r>
            <a:r>
              <a:rPr lang="zh-CN" altLang="en-US" sz="2400" b="1" kern="0" dirty="0">
                <a:latin typeface="+mn-ea"/>
              </a:rPr>
              <a:t>指令在流水线处理器和非流水线处理器中的总延迟分别是多少？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00034" y="3500438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200" b="1" kern="0" dirty="0">
                <a:latin typeface="+mn-ea"/>
              </a:rPr>
              <a:t>在非流水线处理器中的总延迟：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1472" y="4071942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250 + 350 + 150 + 300 + 200 = 1250ps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1472" y="464344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200" b="1" kern="0" dirty="0">
                <a:latin typeface="+mn-ea"/>
              </a:rPr>
              <a:t>在流水线处理器中的总延迟：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08016" y="5286388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max (250, 350, 150, 300, 200) </a:t>
            </a:r>
            <a:r>
              <a:rPr lang="zh-CN" altLang="en-US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* </a:t>
            </a: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5 = 350ps </a:t>
            </a:r>
            <a:r>
              <a:rPr lang="zh-CN" altLang="en-US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* </a:t>
            </a: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5 = 1750ps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>
                <a:latin typeface="+mn-ea"/>
                <a:ea typeface="+mn-ea"/>
              </a:rPr>
              <a:t>4.8</a:t>
            </a:r>
            <a:r>
              <a:rPr lang="zh-CN" altLang="en-US" sz="3200" dirty="0">
                <a:latin typeface="+mn-ea"/>
                <a:ea typeface="+mn-ea"/>
              </a:rPr>
              <a:t>，</a:t>
            </a:r>
            <a:r>
              <a:rPr lang="en-US" altLang="zh-CN" sz="3200" dirty="0">
                <a:latin typeface="+mn-ea"/>
                <a:ea typeface="+mn-ea"/>
              </a:rPr>
              <a:t>P245</a:t>
            </a:r>
            <a:r>
              <a:rPr lang="zh-CN" altLang="en-US" sz="3200" dirty="0">
                <a:latin typeface="+mn-ea"/>
                <a:ea typeface="+mn-ea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>
                <a:latin typeface="+mn-ea"/>
              </a:rPr>
              <a:t>数据通路中不同阶段的延迟情况</a:t>
            </a:r>
            <a:endParaRPr lang="en-US" altLang="zh-CN" sz="2400" b="1" dirty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692275" y="6427811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99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910" y="1500174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214942" y="1000108"/>
            <a:ext cx="3929058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86347" y="1472874"/>
          <a:ext cx="35231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8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31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31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31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596" y="2382807"/>
            <a:ext cx="8464578" cy="118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3. </a:t>
            </a:r>
            <a:r>
              <a:rPr lang="zh-CN" altLang="en-US" sz="2400" b="1" kern="0" dirty="0">
                <a:latin typeface="+mn-ea"/>
              </a:rPr>
              <a:t>如果可以将原流水线数据通路的一级划分为两级，每级的延迟是原级的一半，那么你会选哪一级进行划分？划分后的时钟周期是多少？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00034" y="3643314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选哪一级进行划分？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1472" y="4143380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max (250, 350,150,300, 200) = 350 =&gt; </a:t>
            </a:r>
            <a:r>
              <a:rPr lang="en-US" altLang="zh-CN" sz="2200" b="1" kern="0" dirty="0">
                <a:solidFill>
                  <a:srgbClr val="FF0000"/>
                </a:solidFill>
                <a:latin typeface="+mn-ea"/>
              </a:rPr>
              <a:t>ID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1472" y="464344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划分后的时钟周期：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08016" y="5143512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max (250, 175,175, 150, 300, 200)  = 300ps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46933</TotalTime>
  <Words>12881</Words>
  <Application>Microsoft Office PowerPoint</Application>
  <PresentationFormat>全屏显示(4:3)</PresentationFormat>
  <Paragraphs>2856</Paragraphs>
  <Slides>190</Slides>
  <Notes>162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02" baseType="lpstr">
      <vt:lpstr>宋体</vt:lpstr>
      <vt:lpstr>Arial</vt:lpstr>
      <vt:lpstr>Arial Black</vt:lpstr>
      <vt:lpstr>Calibri</vt:lpstr>
      <vt:lpstr>Cambria Math</vt:lpstr>
      <vt:lpstr>Corbel</vt:lpstr>
      <vt:lpstr>Courier New</vt:lpstr>
      <vt:lpstr>Lucida Console</vt:lpstr>
      <vt:lpstr>Symbol</vt:lpstr>
      <vt:lpstr>Times New Roman</vt:lpstr>
      <vt:lpstr>Wingdings</vt:lpstr>
      <vt:lpstr>cod4e</vt:lpstr>
      <vt:lpstr>Chapter 4</vt:lpstr>
      <vt:lpstr>PowerPoint 演示文稿</vt:lpstr>
      <vt:lpstr>4.1 引言</vt:lpstr>
      <vt:lpstr>指令的执行</vt:lpstr>
      <vt:lpstr>CPU 抽象视图</vt:lpstr>
      <vt:lpstr>CPU 抽象视图</vt:lpstr>
      <vt:lpstr>CPU 抽象视图</vt:lpstr>
      <vt:lpstr>CPU 抽象视图</vt:lpstr>
      <vt:lpstr>CPU 抽象视图</vt:lpstr>
      <vt:lpstr>控制信号及复选器</vt:lpstr>
      <vt:lpstr>4.2 逻辑设计基础</vt:lpstr>
      <vt:lpstr>组合单元</vt:lpstr>
      <vt:lpstr>时序（状态）单元</vt:lpstr>
      <vt:lpstr>时序（状态）单元</vt:lpstr>
      <vt:lpstr>时钟方法</vt:lpstr>
      <vt:lpstr>上次课回顾 MIPS子集实现的设计 1.0版：抽象视图 2.0版：基本实现</vt:lpstr>
      <vt:lpstr>4.3 数据通路的建立</vt:lpstr>
      <vt:lpstr>数据通路上的部件</vt:lpstr>
      <vt:lpstr>取指令</vt:lpstr>
      <vt:lpstr>R型指令</vt:lpstr>
      <vt:lpstr>存取指令（Load/Store）</vt:lpstr>
      <vt:lpstr>分支指令</vt:lpstr>
      <vt:lpstr>分支指令部件</vt:lpstr>
      <vt:lpstr>分支指令部件</vt:lpstr>
      <vt:lpstr>构建简单的数据通路</vt:lpstr>
      <vt:lpstr>简单的数据通路(R型/存取 )</vt:lpstr>
      <vt:lpstr>完整的数据通路</vt:lpstr>
      <vt:lpstr>PowerPoint 演示文稿</vt:lpstr>
      <vt:lpstr>PowerPoint 演示文稿</vt:lpstr>
      <vt:lpstr>4.4 一个简单的实现机制</vt:lpstr>
      <vt:lpstr>ALU 控制信号</vt:lpstr>
      <vt:lpstr>ALU 控制信号</vt:lpstr>
      <vt:lpstr>主控单元设计</vt:lpstr>
      <vt:lpstr>PowerPoint 演示文稿</vt:lpstr>
      <vt:lpstr>PowerPoint 演示文稿</vt:lpstr>
      <vt:lpstr>PowerPoint 演示文稿</vt:lpstr>
      <vt:lpstr>控制信号及其含义</vt:lpstr>
      <vt:lpstr>具有控制单元的数据通路</vt:lpstr>
      <vt:lpstr>各类指令的控制信号</vt:lpstr>
      <vt:lpstr>R型指令</vt:lpstr>
      <vt:lpstr>R型指令</vt:lpstr>
      <vt:lpstr>取字指令</vt:lpstr>
      <vt:lpstr>取字指令</vt:lpstr>
      <vt:lpstr>分支指令beq</vt:lpstr>
      <vt:lpstr>分支指令beq</vt:lpstr>
      <vt:lpstr>控制信号的逻辑实现</vt:lpstr>
      <vt:lpstr>扩展：跳转指令</vt:lpstr>
      <vt:lpstr>增加跳转指令后的数据通路</vt:lpstr>
      <vt:lpstr>性能讨论</vt:lpstr>
      <vt:lpstr>4.5 指令的流水处理</vt:lpstr>
      <vt:lpstr>MIPS 指令流水</vt:lpstr>
      <vt:lpstr>流水线性能</vt:lpstr>
      <vt:lpstr>流水线性能</vt:lpstr>
      <vt:lpstr>流水线性能</vt:lpstr>
      <vt:lpstr>流水线加速比</vt:lpstr>
      <vt:lpstr>流水线怎样减少执行时间？</vt:lpstr>
      <vt:lpstr>流水线怎样减少执行时间？</vt:lpstr>
      <vt:lpstr>流水线怎样减少执行时间？</vt:lpstr>
      <vt:lpstr>面向流水线的ISA设计</vt:lpstr>
      <vt:lpstr>流水线冒险</vt:lpstr>
      <vt:lpstr>结构冒险</vt:lpstr>
      <vt:lpstr>结构冒险</vt:lpstr>
      <vt:lpstr>结构冒险</vt:lpstr>
      <vt:lpstr>数据冒险</vt:lpstr>
      <vt:lpstr>前推/旁路（forwarding/bypassing）</vt:lpstr>
      <vt:lpstr>取数-使用型冒险</vt:lpstr>
      <vt:lpstr>通过指令调度来避免阻塞/停顿</vt:lpstr>
      <vt:lpstr>通过指令调度来避免阻塞/停顿</vt:lpstr>
      <vt:lpstr>控制冒险</vt:lpstr>
      <vt:lpstr>分支指令引起的阻塞</vt:lpstr>
      <vt:lpstr>分支预测</vt:lpstr>
      <vt:lpstr>PowerPoint 演示文稿</vt:lpstr>
      <vt:lpstr>MIPS 恒预测不跳转</vt:lpstr>
      <vt:lpstr>更有效的分支预测</vt:lpstr>
      <vt:lpstr>更有效的分支预测</vt:lpstr>
      <vt:lpstr>流水线小结</vt:lpstr>
      <vt:lpstr>P192 01 小测验</vt:lpstr>
      <vt:lpstr>4.6 MIPS 流水化的数据通路</vt:lpstr>
      <vt:lpstr>“多时钟周期”流水线图</vt:lpstr>
      <vt:lpstr>流水线寄存器</vt:lpstr>
      <vt:lpstr>lw/sw指令的流水操作——IF</vt:lpstr>
      <vt:lpstr>lw/sw指令的流水操作——ID</vt:lpstr>
      <vt:lpstr>lw指令的流水操作——EX</vt:lpstr>
      <vt:lpstr>lw指令的流水操作——MEM</vt:lpstr>
      <vt:lpstr>lw指令的流水操作—— WB</vt:lpstr>
      <vt:lpstr>lw指令的流水操作——WB修正</vt:lpstr>
      <vt:lpstr>sw指令的流水操作——EX</vt:lpstr>
      <vt:lpstr>sw指令的流水操作—— MEM</vt:lpstr>
      <vt:lpstr>sw指令的流水操作—— WB</vt:lpstr>
      <vt:lpstr>多时钟周期 流水线图</vt:lpstr>
      <vt:lpstr>PowerPoint 演示文稿</vt:lpstr>
      <vt:lpstr>单时钟周期 流水线图</vt:lpstr>
      <vt:lpstr>P202 01 小测验</vt:lpstr>
      <vt:lpstr>流水线性能</vt:lpstr>
      <vt:lpstr>时钟周期</vt:lpstr>
      <vt:lpstr>流水线对时钟周期的影响（4.8，P245）</vt:lpstr>
      <vt:lpstr>流水线对时钟周期的影响（4.8，P245）</vt:lpstr>
      <vt:lpstr>流水线对时钟周期的影响（4.8，P245）</vt:lpstr>
      <vt:lpstr>流水线对时钟周期的影响（4.8，P245）</vt:lpstr>
      <vt:lpstr>流水线对时钟周期的影响（4.8，P245）</vt:lpstr>
      <vt:lpstr>流水线对时钟周期的影响（4.8，P245）</vt:lpstr>
      <vt:lpstr>流水线对时钟周期的影响（4.8，P245）</vt:lpstr>
      <vt:lpstr>PowerPoint 演示文稿</vt:lpstr>
      <vt:lpstr>流水线控制信号（简化）</vt:lpstr>
      <vt:lpstr>PowerPoint 演示文稿</vt:lpstr>
      <vt:lpstr>PowerPoint 演示文稿</vt:lpstr>
      <vt:lpstr>PowerPoint 演示文稿</vt:lpstr>
      <vt:lpstr>流水线控制信号</vt:lpstr>
      <vt:lpstr>流水线数据通路</vt:lpstr>
      <vt:lpstr>4.7 数据冒险：旁路与阻塞</vt:lpstr>
      <vt:lpstr>数据相关 &amp; 旁路/前推</vt:lpstr>
      <vt:lpstr>检测是否需要启用前推</vt:lpstr>
      <vt:lpstr>PowerPoint 演示文稿</vt:lpstr>
      <vt:lpstr>前推通路</vt:lpstr>
      <vt:lpstr>流水线中的前推通路</vt:lpstr>
      <vt:lpstr>前推控制信号的产生</vt:lpstr>
      <vt:lpstr>前推控制中的MUX信号产生</vt:lpstr>
      <vt:lpstr>双重数据冒险</vt:lpstr>
      <vt:lpstr>修订后的MEM前推条件</vt:lpstr>
      <vt:lpstr>带有前推功能的流水线</vt:lpstr>
      <vt:lpstr>PowerPoint 演示文稿</vt:lpstr>
      <vt:lpstr>考虑带符号立即数作为ALU的输入</vt:lpstr>
      <vt:lpstr>小结</vt:lpstr>
      <vt:lpstr>带有前推功能的流水线</vt:lpstr>
      <vt:lpstr>取数-使用：冒险、阻塞与检测</vt:lpstr>
      <vt:lpstr>取数-使用：流水线阻塞的实现</vt:lpstr>
      <vt:lpstr>流水线中的阻塞/气泡</vt:lpstr>
      <vt:lpstr>带有冒险（阻塞）功能的流水线</vt:lpstr>
      <vt:lpstr>控制冒险／分支冒险（Branch Hazards）</vt:lpstr>
      <vt:lpstr>缩短分支迟延</vt:lpstr>
      <vt:lpstr>分支指令中的数据冒险</vt:lpstr>
      <vt:lpstr>分支指令中的数据冒险</vt:lpstr>
      <vt:lpstr>分支指令中的数据冒险</vt:lpstr>
      <vt:lpstr>分支指令中的数据冒险</vt:lpstr>
      <vt:lpstr>分支发生的例子-1</vt:lpstr>
      <vt:lpstr>分支发生的例子-2</vt:lpstr>
      <vt:lpstr>动态分支预测</vt:lpstr>
      <vt:lpstr>1-Bit 预测器: 不足</vt:lpstr>
      <vt:lpstr>2-Bit 预测器</vt:lpstr>
      <vt:lpstr>分支目标地址的计算</vt:lpstr>
      <vt:lpstr>小结</vt:lpstr>
      <vt:lpstr>小结</vt:lpstr>
      <vt:lpstr>阻塞与性能</vt:lpstr>
      <vt:lpstr>重排指令-延迟槽技术</vt:lpstr>
      <vt:lpstr>分支目标地址的预测</vt:lpstr>
      <vt:lpstr>流水线全图</vt:lpstr>
      <vt:lpstr>4.9 异常与中断</vt:lpstr>
      <vt:lpstr>异常处理</vt:lpstr>
      <vt:lpstr>其他机制</vt:lpstr>
      <vt:lpstr>处理操作</vt:lpstr>
      <vt:lpstr>流水线中的异常处理</vt:lpstr>
      <vt:lpstr>带有异常处理的流水线</vt:lpstr>
      <vt:lpstr>异常的属性</vt:lpstr>
      <vt:lpstr>异常的例子</vt:lpstr>
      <vt:lpstr>异常例子（add在EX引发异常）</vt:lpstr>
      <vt:lpstr>异常例子（乙撤销指令并转到处理程序入口）</vt:lpstr>
      <vt:lpstr>同时多个异常</vt:lpstr>
      <vt:lpstr>“非精确”异常</vt:lpstr>
      <vt:lpstr>指令级并行(ILP)</vt:lpstr>
      <vt:lpstr>多发射</vt:lpstr>
      <vt:lpstr>推测(Speculation)</vt:lpstr>
      <vt:lpstr>软件/硬件 推测</vt:lpstr>
      <vt:lpstr>推测与异常</vt:lpstr>
      <vt:lpstr>静态多发射</vt:lpstr>
      <vt:lpstr>静态多发射的调度</vt:lpstr>
      <vt:lpstr>MIPS 静态双发射</vt:lpstr>
      <vt:lpstr>双发射的MIPS流水线图</vt:lpstr>
      <vt:lpstr>双发射MIPS中的冒险</vt:lpstr>
      <vt:lpstr>调度的例子</vt:lpstr>
      <vt:lpstr>循环展开</vt:lpstr>
      <vt:lpstr>循环展开的例子</vt:lpstr>
      <vt:lpstr>动态多发射</vt:lpstr>
      <vt:lpstr>动态流水线调度</vt:lpstr>
      <vt:lpstr>动态调度的CPU</vt:lpstr>
      <vt:lpstr>寄存器重命名</vt:lpstr>
      <vt:lpstr>推测执行</vt:lpstr>
      <vt:lpstr>为何需要动态调度?</vt:lpstr>
      <vt:lpstr>多发射有效吗?</vt:lpstr>
      <vt:lpstr>能耗效率</vt:lpstr>
      <vt:lpstr>Cortex A8 和 Intel i7</vt:lpstr>
      <vt:lpstr>ARM Cortex-A8 流水</vt:lpstr>
      <vt:lpstr>ARM Cortex-A8 性能</vt:lpstr>
      <vt:lpstr>Core i7 流水</vt:lpstr>
      <vt:lpstr>Core i7 性能</vt:lpstr>
      <vt:lpstr>4.12 矩阵乘法的ILP代码优化</vt:lpstr>
      <vt:lpstr>PowerPoint 演示文稿</vt:lpstr>
      <vt:lpstr>性能对比</vt:lpstr>
      <vt:lpstr>4.13 常见错误</vt:lpstr>
      <vt:lpstr>陷阱：</vt:lpstr>
      <vt:lpstr>4.14 结论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Yuhong Feng</cp:lastModifiedBy>
  <cp:revision>730</cp:revision>
  <dcterms:created xsi:type="dcterms:W3CDTF">2008-08-18T10:44:28Z</dcterms:created>
  <dcterms:modified xsi:type="dcterms:W3CDTF">2020-11-26T15:59:04Z</dcterms:modified>
</cp:coreProperties>
</file>